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45"/>
  </p:notesMasterIdLst>
  <p:handoutMasterIdLst>
    <p:handoutMasterId r:id="rId46"/>
  </p:handoutMasterIdLst>
  <p:sldIdLst>
    <p:sldId id="332" r:id="rId3"/>
    <p:sldId id="1822" r:id="rId4"/>
    <p:sldId id="289" r:id="rId5"/>
    <p:sldId id="319" r:id="rId6"/>
    <p:sldId id="320" r:id="rId7"/>
    <p:sldId id="322" r:id="rId8"/>
    <p:sldId id="323" r:id="rId9"/>
    <p:sldId id="324" r:id="rId10"/>
    <p:sldId id="329" r:id="rId11"/>
    <p:sldId id="262" r:id="rId12"/>
    <p:sldId id="258" r:id="rId13"/>
    <p:sldId id="259" r:id="rId14"/>
    <p:sldId id="333" r:id="rId15"/>
    <p:sldId id="334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1823" r:id="rId26"/>
    <p:sldId id="1824" r:id="rId27"/>
    <p:sldId id="273" r:id="rId28"/>
    <p:sldId id="274" r:id="rId29"/>
    <p:sldId id="272" r:id="rId30"/>
    <p:sldId id="450" r:id="rId31"/>
    <p:sldId id="1820" r:id="rId32"/>
    <p:sldId id="353" r:id="rId33"/>
    <p:sldId id="279" r:id="rId34"/>
    <p:sldId id="1821" r:id="rId35"/>
    <p:sldId id="330" r:id="rId36"/>
    <p:sldId id="331" r:id="rId37"/>
    <p:sldId id="326" r:id="rId38"/>
    <p:sldId id="327" r:id="rId39"/>
    <p:sldId id="328" r:id="rId40"/>
    <p:sldId id="282" r:id="rId41"/>
    <p:sldId id="283" r:id="rId42"/>
    <p:sldId id="284" r:id="rId43"/>
    <p:sldId id="285" r:id="rId44"/>
  </p:sldIdLst>
  <p:sldSz cx="12188825" cy="6858000"/>
  <p:notesSz cx="7010400" cy="9296400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uFillTx/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53">
          <p15:clr>
            <a:srgbClr val="A4A3A4"/>
          </p15:clr>
        </p15:guide>
        <p15:guide id="2" pos="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holdt, David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98749" autoAdjust="0"/>
  </p:normalViewPr>
  <p:slideViewPr>
    <p:cSldViewPr snapToGrid="0" showGuides="1">
      <p:cViewPr varScale="1">
        <p:scale>
          <a:sx n="182" d="100"/>
          <a:sy n="182" d="100"/>
        </p:scale>
        <p:origin x="192" y="464"/>
      </p:cViewPr>
      <p:guideLst>
        <p:guide orient="horz" pos="4153"/>
        <p:guide pos="2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B842F42-2CE9-4E35-95C1-410DC08A50B1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26F2E89A-4FDF-4617-8DDF-BE2769EE821E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6F282904-F315-4730-8D91-37D99E141A6F}" type="datetimeFigureOut">
              <a:rPr lang="en-US" smtClean="0">
                <a:uFillTx/>
              </a:rPr>
              <a:t>7/24/20</a:t>
            </a:fld>
            <a:endParaRPr lang="en-US" dirty="0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54E672D7-8E2D-4611-973D-F4591A707C34}" type="slidenum">
              <a:rPr lang="en-US" smtClean="0">
                <a:uFillTx/>
              </a:rPr>
              <a:t>‹#›</a:t>
            </a:fld>
            <a:endParaRPr lang="en-US" dirty="0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30653" y="8624888"/>
            <a:ext cx="3008312" cy="454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9974" tIns="44987" rIns="89974" bIns="44987">
            <a:prstTxWarp prst="textNoShape">
              <a:avLst/>
            </a:prstTxWarp>
          </a:bodyPr>
          <a:lstStyle/>
          <a:p>
            <a:fld id="{14C757ED-C95B-9E43-9ED9-2D00C99E7821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687388"/>
            <a:ext cx="6027738" cy="3392487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615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72D7-8E2D-4611-973D-F4591A707C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65760" y="1903575"/>
            <a:ext cx="6962456" cy="277849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en-US" dirty="0">
                <a:uFillTx/>
              </a:rPr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646465" y="6234272"/>
            <a:ext cx="2588698" cy="430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/>
          <a:srcRect b="70693"/>
          <a:stretch/>
        </p:blipFill>
        <p:spPr>
          <a:xfrm>
            <a:off x="335845" y="6219281"/>
            <a:ext cx="1469261" cy="460818"/>
          </a:xfrm>
          <a:prstGeom prst="rect">
            <a:avLst/>
          </a:prstGeom>
        </p:spPr>
      </p:pic>
      <p:pic>
        <p:nvPicPr>
          <p:cNvPr id="18" name="Picture 17" descr="IDEAS_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027425" y="6133571"/>
            <a:ext cx="1845330" cy="64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1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560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08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4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51322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cs typeface="Calibri"/>
              </a:defRPr>
            </a:lvl1pPr>
          </a:lstStyle>
          <a:p>
            <a:r>
              <a:rPr lang="en-US" dirty="0"/>
              <a:t>ATPESC, August 2017</a:t>
            </a: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2044" y="6417642"/>
            <a:ext cx="1086190" cy="3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015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fld id="{F0C94032-CD4C-4C25-B0C2-CEC720522D9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04862" y="6497543"/>
            <a:ext cx="4059169" cy="218473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 anchor="t" anchorCtr="0"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615440"/>
            <a:ext cx="11369809" cy="4047778"/>
          </a:xfrm>
        </p:spPr>
        <p:txBody>
          <a:bodyPr/>
          <a:lstStyle>
            <a:lvl1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uFillTx/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877824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553612"/>
            <a:ext cx="5588582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2379194"/>
            <a:ext cx="5588582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buFont typeface="Arial" panose="020B0604020202020204" pitchFamily="34" charset="0"/>
              <a:buChar char="•"/>
              <a:defRPr sz="1800">
                <a:uFillTx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5" y="1553612"/>
            <a:ext cx="5531934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5" y="2379194"/>
            <a:ext cx="5531934" cy="3373229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000">
                <a:uFillTx/>
              </a:defRPr>
            </a:lvl2pPr>
            <a:lvl3pPr>
              <a:defRPr sz="1800">
                <a:uFillTx/>
              </a:defRPr>
            </a:lvl3pPr>
            <a:lvl4pPr>
              <a:defRPr sz="1600">
                <a:uFillTx/>
              </a:defRPr>
            </a:lvl4pPr>
            <a:lvl5pPr marL="1482725" indent="-222250">
              <a:defRPr lang="en-US" sz="1800" kern="1200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>
              <a:defRPr sz="1600">
                <a:uFillTx/>
              </a:defRPr>
            </a:lvl6pPr>
            <a:lvl7pPr>
              <a:defRPr sz="1600">
                <a:uFillTx/>
              </a:defRPr>
            </a:lvl7pPr>
            <a:lvl8pPr>
              <a:defRPr sz="1600">
                <a:uFillTx/>
              </a:defRPr>
            </a:lvl8pPr>
            <a:lvl9pPr>
              <a:defRPr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lang="en-US" dirty="0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/>
          </p:cNvSpPr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65760" y="411480"/>
            <a:ext cx="6962455" cy="510909"/>
          </a:xfrm>
        </p:spPr>
        <p:txBody>
          <a:bodyPr/>
          <a:lstStyle>
            <a:lvl1pPr algn="l">
              <a:defRPr sz="3200" b="1">
                <a:solidFill>
                  <a:schemeClr val="tx1"/>
                </a:solidFill>
                <a:uFillTx/>
                <a:latin typeface="+mn-lt"/>
              </a:defRPr>
            </a:lvl1pPr>
          </a:lstStyle>
          <a:p>
            <a:r>
              <a:rPr lang="en-US" dirty="0">
                <a:uFillTx/>
              </a:rPr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56801" y="4458940"/>
            <a:ext cx="3047137" cy="138996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-4595" y="6002316"/>
            <a:ext cx="12198096" cy="27432"/>
            <a:chOff x="-9675" y="6830568"/>
            <a:chExt cx="9176303" cy="27432"/>
          </a:xfrm>
        </p:grpSpPr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" name="Rectangle 14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4595" y="4272576"/>
            <a:ext cx="12198096" cy="27432"/>
            <a:chOff x="-9675" y="6830568"/>
            <a:chExt cx="9176303" cy="27432"/>
          </a:xfrm>
        </p:grpSpPr>
        <p:sp>
          <p:nvSpPr>
            <p:cNvPr id="18" name="Rectangle 17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877824"/>
          </a:xfrm>
        </p:spPr>
        <p:txBody>
          <a:bodyPr/>
          <a:lstStyle/>
          <a:p>
            <a:r>
              <a:rPr lang="en-US" dirty="0">
                <a:uFillTx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2743200"/>
            <a:ext cx="9495011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88825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675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324" y="1600200"/>
            <a:ext cx="10360501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600200"/>
            <a:ext cx="10157354" cy="667875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6750" cy="7016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169" y="6435568"/>
            <a:ext cx="4059169" cy="218473"/>
          </a:xfrm>
          <a:prstGeom prst="rect">
            <a:avLst/>
          </a:prstGeom>
        </p:spPr>
        <p:txBody>
          <a:bodyPr/>
          <a:lstStyle>
            <a:lvl1pPr algn="l">
              <a:defRPr sz="1200">
                <a:latin typeface="Calibri"/>
                <a:cs typeface="Calibri"/>
              </a:defRPr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0747" y="6236786"/>
            <a:ext cx="1401117" cy="485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F2E29-D923-E449-87DA-691D3382DA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26619" y="6115528"/>
            <a:ext cx="2366963" cy="64008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96FBCAFB-8167-4C4C-9FAA-536E2379E78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8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250900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510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uFillTx/>
              </a:rPr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623066"/>
            <a:ext cx="11376442" cy="40409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uFillTx/>
              </a:rPr>
              <a:t>Click to edit Master text styles</a:t>
            </a:r>
          </a:p>
          <a:p>
            <a:pPr lvl="1"/>
            <a:r>
              <a:rPr lang="en-US" dirty="0">
                <a:uFillTx/>
              </a:rPr>
              <a:t>Second level</a:t>
            </a:r>
          </a:p>
          <a:p>
            <a:pPr lvl="2"/>
            <a:r>
              <a:rPr lang="en-US" dirty="0">
                <a:uFillTx/>
              </a:rPr>
              <a:t>Third level</a:t>
            </a:r>
          </a:p>
          <a:p>
            <a:pPr lvl="3"/>
            <a:r>
              <a:rPr lang="en-US" dirty="0">
                <a:uFillTx/>
              </a:rPr>
              <a:t>Fourth level</a:t>
            </a:r>
          </a:p>
          <a:p>
            <a:pPr lvl="4"/>
            <a:r>
              <a:rPr lang="en-US" dirty="0">
                <a:uFillTx/>
              </a:rPr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9236773" y="6033555"/>
            <a:ext cx="2366963" cy="64008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4595" y="6830568"/>
            <a:ext cx="12198096" cy="27432"/>
            <a:chOff x="-9675" y="6830568"/>
            <a:chExt cx="9176303" cy="27432"/>
          </a:xfrm>
        </p:grpSpPr>
        <p:sp>
          <p:nvSpPr>
            <p:cNvPr id="16" name="Rectangle 15"/>
            <p:cNvSpPr>
              <a:spLocks/>
            </p:cNvSpPr>
            <p:nvPr userDrawn="1"/>
          </p:nvSpPr>
          <p:spPr>
            <a:xfrm>
              <a:off x="5529226" y="6830568"/>
              <a:ext cx="3637402" cy="274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" name="Rectangle 16"/>
            <p:cNvSpPr>
              <a:spLocks/>
            </p:cNvSpPr>
            <p:nvPr userDrawn="1"/>
          </p:nvSpPr>
          <p:spPr>
            <a:xfrm>
              <a:off x="-9675" y="6830568"/>
              <a:ext cx="5542707" cy="274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49464"/>
            <a:ext cx="3422561" cy="213042"/>
          </a:xfrm>
          <a:prstGeom prst="rect">
            <a:avLst/>
          </a:prstGeom>
        </p:spPr>
        <p:txBody>
          <a:bodyPr anchor="ctr"/>
          <a:lstStyle/>
          <a:p>
            <a:pPr algn="l"/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5" y="6479785"/>
            <a:ext cx="210301" cy="152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defRPr>
                <a:uFillTx/>
              </a:defRPr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uFillTx/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defRPr>
                  <a:uFillTx/>
                </a:defRPr>
              </a:pPr>
              <a:t>‹#›</a:t>
            </a:fld>
            <a:endParaRPr lang="en-US" sz="1000" dirty="0">
              <a:solidFill>
                <a:schemeClr val="tx1"/>
              </a:solidFill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IDEAS_logo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027425" y="6069275"/>
            <a:ext cx="1845330" cy="6400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b="1" kern="1200" baseline="0">
          <a:solidFill>
            <a:schemeClr val="tx1"/>
          </a:solidFill>
          <a:uFillTx/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uFillTx/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4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hyperlink" Target="https://doi.org/10.6084/m9.figshare.11918397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etterscientificsoftware.github.io/A-Team-Too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blog_posts/adopting-continuous-integration-for-long-timescale-materials-simulati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.co/eEgWvKj" TargetMode="External"/><Relationship Id="rId7" Type="http://schemas.openxmlformats.org/officeDocument/2006/relationships/image" Target="../media/image24.tiff"/><Relationship Id="rId2" Type="http://schemas.openxmlformats.org/officeDocument/2006/relationships/hyperlink" Target="http://a.co/eUGIe9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hyperlink" Target="http://a.co/22EPvt6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erou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ntributor-covenan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xsdk.info/policies/" TargetMode="External"/><Relationship Id="rId2" Type="http://schemas.openxmlformats.org/officeDocument/2006/relationships/hyperlink" Target="https://github.com/trilinos/Trilinos/wiki/New-Trilinos-Develop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A77B7-F99D-49EA-A49F-D263718C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7632" y="503144"/>
            <a:ext cx="8687265" cy="623129"/>
          </a:xfrm>
        </p:spPr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C36191-4CD4-4D95-BBB8-C25F2055F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632" y="1639913"/>
            <a:ext cx="8292317" cy="2855300"/>
          </a:xfrm>
        </p:spPr>
        <p:txBody>
          <a:bodyPr/>
          <a:lstStyle/>
          <a:p>
            <a:r>
              <a:rPr lang="en-US" u="sng" dirty="0"/>
              <a:t>David E. Bernholdt</a:t>
            </a:r>
            <a:br>
              <a:rPr lang="en-US" u="sng" dirty="0"/>
            </a:br>
            <a:r>
              <a:rPr lang="en-US" sz="2000" dirty="0"/>
              <a:t>Oak Ridge National Laboratory</a:t>
            </a:r>
            <a:endParaRPr lang="en-US" dirty="0"/>
          </a:p>
          <a:p>
            <a:r>
              <a:rPr lang="en-US" dirty="0"/>
              <a:t>Michael A. </a:t>
            </a:r>
            <a:r>
              <a:rPr lang="en-US" dirty="0" err="1"/>
              <a:t>Heroux</a:t>
            </a:r>
            <a:r>
              <a:rPr lang="en-US" dirty="0"/>
              <a:t>, James M. </a:t>
            </a:r>
            <a:r>
              <a:rPr lang="en-US" dirty="0" err="1"/>
              <a:t>Willenbring</a:t>
            </a:r>
            <a:br>
              <a:rPr lang="en-US" dirty="0"/>
            </a:br>
            <a:r>
              <a:rPr lang="en-US" sz="2000" dirty="0"/>
              <a:t>Sandia National Laboratories</a:t>
            </a:r>
            <a:br>
              <a:rPr lang="en-US" sz="2000" dirty="0"/>
            </a:br>
            <a:br>
              <a:rPr lang="en-US" dirty="0"/>
            </a:br>
            <a:r>
              <a:rPr lang="en-US" sz="2000" dirty="0"/>
              <a:t>Better Scientific Software Tutorial</a:t>
            </a:r>
            <a:br>
              <a:rPr lang="en-US" sz="2000" dirty="0"/>
            </a:br>
            <a:r>
              <a:rPr lang="en-US" sz="2000" dirty="0"/>
              <a:t>RF </a:t>
            </a:r>
            <a:r>
              <a:rPr lang="en-US" sz="2000" dirty="0" err="1"/>
              <a:t>SciDAC</a:t>
            </a:r>
            <a:r>
              <a:rPr lang="en-US" sz="2000" dirty="0"/>
              <a:t> </a:t>
            </a:r>
            <a:r>
              <a:rPr lang="en-US" sz="2000"/>
              <a:t>2020 Workshop</a:t>
            </a:r>
            <a:endParaRPr lang="en-US" sz="2000" dirty="0"/>
          </a:p>
        </p:txBody>
      </p:sp>
      <p:pic>
        <p:nvPicPr>
          <p:cNvPr id="6" name="Picture 2" descr="https://licensebuttons.net/l/by/4.0/88x31.png">
            <a:extLst>
              <a:ext uri="{FF2B5EF4-FFF2-40B4-BE49-F238E27FC236}">
                <a16:creationId xmlns:a16="http://schemas.microsoft.com/office/drawing/2014/main" id="{24EAF368-FA38-4254-8E55-6E4D8722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539716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FBB1C-6D6D-47D4-86AC-DD5BECCBEE38}"/>
              </a:ext>
            </a:extLst>
          </p:cNvPr>
          <p:cNvSpPr txBox="1"/>
          <p:nvPr/>
        </p:nvSpPr>
        <p:spPr>
          <a:xfrm>
            <a:off x="2036432" y="5619958"/>
            <a:ext cx="117111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See slide 2 for license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471BB-942E-4C0B-9BB8-6227F0F27F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81" y="2924866"/>
            <a:ext cx="2350008" cy="10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7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Why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Fits the research experience better than heavier-weight approaches</a:t>
            </a:r>
          </a:p>
          <a:p>
            <a:pPr lvl="1"/>
            <a:r>
              <a:rPr lang="en-US" dirty="0"/>
              <a:t>Aligns more naturally with how scientific progress is made</a:t>
            </a:r>
          </a:p>
          <a:p>
            <a:r>
              <a:rPr lang="en-US" dirty="0"/>
              <a:t>Well-suited for scientific software efforts (when tailored correctly)</a:t>
            </a:r>
          </a:p>
          <a:p>
            <a:pPr lvl="1"/>
            <a:r>
              <a:rPr lang="en-US" dirty="0"/>
              <a:t>Works well for small teams</a:t>
            </a:r>
          </a:p>
          <a:p>
            <a:pPr lvl="1"/>
            <a:r>
              <a:rPr lang="en-US" dirty="0">
                <a:uFillTx/>
              </a:rPr>
              <a:t>Provides meaningful, beneficial structure that promotes</a:t>
            </a:r>
          </a:p>
          <a:p>
            <a:pPr lvl="2"/>
            <a:r>
              <a:rPr lang="en-US" dirty="0">
                <a:uFillTx/>
              </a:rPr>
              <a:t>Productivity</a:t>
            </a:r>
          </a:p>
          <a:p>
            <a:pPr lvl="2"/>
            <a:r>
              <a:rPr lang="en-US" dirty="0">
                <a:uFillTx/>
              </a:rPr>
              <a:t>Productization</a:t>
            </a:r>
          </a:p>
          <a:p>
            <a:pPr lvl="2"/>
            <a:r>
              <a:rPr lang="en-US" dirty="0">
                <a:uFillTx/>
              </a:rPr>
              <a:t>Sustainability</a:t>
            </a:r>
          </a:p>
          <a:p>
            <a:pPr lvl="2"/>
            <a:r>
              <a:rPr lang="en-US" dirty="0">
                <a:uFillTx/>
              </a:rPr>
              <a:t>Flexibility in requirements</a:t>
            </a:r>
          </a:p>
          <a:p>
            <a:pPr lvl="2"/>
            <a:r>
              <a:rPr lang="en-US" dirty="0">
                <a:uFillTx/>
              </a:rPr>
              <a:t>Communication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is not a software development lifecycle model</a:t>
            </a:r>
          </a:p>
          <a:p>
            <a:r>
              <a:rPr lang="en-US" dirty="0">
                <a:uFillTx/>
              </a:rPr>
              <a:t>I’ve seen Agile informally defined as</a:t>
            </a:r>
          </a:p>
          <a:p>
            <a:pPr lvl="1"/>
            <a:r>
              <a:rPr lang="en-US" dirty="0">
                <a:uFillTx/>
              </a:rPr>
              <a:t>I don’t write documentation</a:t>
            </a:r>
          </a:p>
          <a:p>
            <a:pPr lvl="1"/>
            <a:r>
              <a:rPr lang="en-US" dirty="0">
                <a:uFillTx/>
              </a:rPr>
              <a:t>I don’t do formal requirements, design, or really test…</a:t>
            </a:r>
          </a:p>
          <a:p>
            <a:pPr lvl="1"/>
            <a:r>
              <a:rPr lang="en-US" dirty="0">
                <a:uFillTx/>
              </a:rPr>
              <a:t>Agile is not an excuse to do sloppy work</a:t>
            </a:r>
          </a:p>
          <a:p>
            <a:r>
              <a:rPr lang="en-US" dirty="0">
                <a:uFillTx/>
              </a:rPr>
              <a:t>Some people consider agile to be synonymous with Scrum</a:t>
            </a:r>
          </a:p>
          <a:p>
            <a:pPr lvl="1"/>
            <a:r>
              <a:rPr lang="en-US" dirty="0">
                <a:uFillTx/>
              </a:rPr>
              <a:t>From Atlassian: Scrum is a framework that helps teams work together</a:t>
            </a:r>
          </a:p>
          <a:p>
            <a:pPr lvl="1"/>
            <a:r>
              <a:rPr lang="en-US" dirty="0">
                <a:uFillTx/>
              </a:rPr>
              <a:t>Scrum is Agile, Agile is not (only) Scrum</a:t>
            </a:r>
          </a:p>
          <a:p>
            <a:pPr lvl="1"/>
            <a:r>
              <a:rPr lang="en-US" dirty="0">
                <a:uFillTx/>
              </a:rPr>
              <a:t>A square is a rectangle, not all rectangles are squares</a:t>
            </a:r>
          </a:p>
          <a:p>
            <a:pPr lvl="1"/>
            <a:r>
              <a:rPr lang="en-US" dirty="0">
                <a:uFillTx/>
              </a:rPr>
              <a:t>Agile is not Kanban either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What is Agile?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849" y="1183666"/>
            <a:ext cx="7399606" cy="4891598"/>
          </a:xfr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259879" y="814334"/>
            <a:ext cx="297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uFillTx/>
                <a:hlinkClick r:id="rId3"/>
              </a:rPr>
              <a:t>http://</a:t>
            </a:r>
            <a:r>
              <a:rPr lang="en-US" sz="2000" dirty="0" err="1">
                <a:uFillTx/>
                <a:hlinkClick r:id="rId3"/>
              </a:rPr>
              <a:t>agilemanifesto.org</a:t>
            </a:r>
            <a:r>
              <a:rPr lang="en-US" sz="2000" dirty="0">
                <a:uFillTx/>
                <a:hlinkClick r:id="rId3"/>
              </a:rPr>
              <a:t>/</a:t>
            </a:r>
            <a:endParaRPr lang="en-US" sz="2000" dirty="0">
              <a:uFillTx/>
            </a:endParaRPr>
          </a:p>
        </p:txBody>
      </p:sp>
      <p:sp>
        <p:nvSpPr>
          <p:cNvPr id="7" name="Frame 6"/>
          <p:cNvSpPr>
            <a:spLocks/>
          </p:cNvSpPr>
          <p:nvPr/>
        </p:nvSpPr>
        <p:spPr>
          <a:xfrm>
            <a:off x="4051494" y="3796989"/>
            <a:ext cx="3390314" cy="576775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Our highest priority is to </a:t>
            </a:r>
            <a:r>
              <a:rPr lang="en-US" dirty="0">
                <a:solidFill>
                  <a:srgbClr val="FF0000"/>
                </a:solidFill>
              </a:rPr>
              <a:t>satisfy the customer</a:t>
            </a:r>
            <a:r>
              <a:rPr lang="en-US" dirty="0"/>
              <a:t> through </a:t>
            </a:r>
            <a:r>
              <a:rPr lang="en-US" dirty="0">
                <a:solidFill>
                  <a:srgbClr val="FF0000"/>
                </a:solidFill>
              </a:rPr>
              <a:t>early and continuous delivery </a:t>
            </a:r>
            <a:r>
              <a:rPr lang="en-US" dirty="0"/>
              <a:t>of valuable software. </a:t>
            </a:r>
          </a:p>
          <a:p>
            <a:r>
              <a:rPr lang="en-US" dirty="0">
                <a:solidFill>
                  <a:srgbClr val="FF0000"/>
                </a:solidFill>
              </a:rPr>
              <a:t>Welcome changing requirements</a:t>
            </a:r>
            <a:r>
              <a:rPr lang="en-US" dirty="0"/>
              <a:t>, even late in development. Agile processes harness change for the customer's competitive advantage. </a:t>
            </a:r>
          </a:p>
          <a:p>
            <a:r>
              <a:rPr lang="en-US" dirty="0"/>
              <a:t>Deliver working software frequently, from a couple of weeks to a couple of months, with a preference to the shorter timescale.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Business people and developers must work together daily throughout the project. </a:t>
            </a:r>
          </a:p>
          <a:p>
            <a:r>
              <a:rPr lang="en-US" dirty="0"/>
              <a:t>Build projects around motivated individuals. Give them the environment and support they need, and trust them to get the job done. </a:t>
            </a:r>
          </a:p>
          <a:p>
            <a:r>
              <a:rPr lang="en-US" dirty="0"/>
              <a:t>The most efficient and effective method of conveying information to and within a development team is face-to-face conversation.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58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9CE854-D3AC-4D73-8F90-71729F4A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0602"/>
            <a:ext cx="11375136" cy="510909"/>
          </a:xfrm>
        </p:spPr>
        <p:txBody>
          <a:bodyPr/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0E57A-209C-4DC5-B47D-C0D2B8FF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760" y="1386825"/>
            <a:ext cx="5588582" cy="3373229"/>
          </a:xfrm>
        </p:spPr>
        <p:txBody>
          <a:bodyPr/>
          <a:lstStyle/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</a:t>
            </a:r>
            <a:r>
              <a:rPr lang="en-US" dirty="0">
                <a:solidFill>
                  <a:srgbClr val="FF0000"/>
                </a:solidFill>
              </a:rPr>
              <a:t>sustainable development</a:t>
            </a:r>
            <a:r>
              <a:rPr lang="en-US" dirty="0"/>
              <a:t>. The sponsors, developers, and users should be able to </a:t>
            </a:r>
            <a:r>
              <a:rPr lang="en-US" dirty="0">
                <a:solidFill>
                  <a:srgbClr val="FF0000"/>
                </a:solidFill>
              </a:rPr>
              <a:t>maintain a constant pace indefinitely</a:t>
            </a:r>
            <a:r>
              <a:rPr lang="en-US" dirty="0"/>
              <a:t>. </a:t>
            </a:r>
          </a:p>
          <a:p>
            <a:r>
              <a:rPr lang="en-US" dirty="0"/>
              <a:t>Continuous attention to technical excellence and good design enhances agility.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ADB5BE-C6E5-4809-A3F5-E5FAFA5D2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1755" y="1386825"/>
            <a:ext cx="5531934" cy="3373229"/>
          </a:xfrm>
        </p:spPr>
        <p:txBody>
          <a:bodyPr/>
          <a:lstStyle/>
          <a:p>
            <a:r>
              <a:rPr lang="en-US" dirty="0"/>
              <a:t>Simplicity--the art of </a:t>
            </a:r>
            <a:r>
              <a:rPr lang="en-US" dirty="0">
                <a:solidFill>
                  <a:srgbClr val="FF0000"/>
                </a:solidFill>
              </a:rPr>
              <a:t>maximizing the amount of work not done- </a:t>
            </a:r>
            <a:r>
              <a:rPr lang="en-US" dirty="0"/>
              <a:t>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</a:t>
            </a:r>
            <a:r>
              <a:rPr lang="en-US" dirty="0">
                <a:solidFill>
                  <a:srgbClr val="FF0000"/>
                </a:solidFill>
              </a:rPr>
              <a:t>the team reflects on how to become more effective</a:t>
            </a:r>
            <a:r>
              <a:rPr lang="en-US" dirty="0"/>
              <a:t>, then tunes and adjusts its behavior accordingly. </a:t>
            </a:r>
          </a:p>
        </p:txBody>
      </p:sp>
    </p:spTree>
    <p:extLst>
      <p:ext uri="{BB962C8B-B14F-4D97-AF65-F5344CB8AC3E}">
        <p14:creationId xmlns:p14="http://schemas.microsoft.com/office/powerpoint/2010/main" val="391030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Getting Started with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uFillTx/>
              </a:rPr>
              <a:t>Agile principles are not hard and fast rules</a:t>
            </a:r>
          </a:p>
          <a:p>
            <a:r>
              <a:rPr lang="en-US" dirty="0">
                <a:uFillTx/>
              </a:rPr>
              <a:t>Try adopting a few Agile practices</a:t>
            </a:r>
          </a:p>
          <a:p>
            <a:pPr lvl="1"/>
            <a:r>
              <a:rPr lang="en-US" dirty="0">
                <a:uFillTx/>
              </a:rPr>
              <a:t>Following a rigid, ill-fit framework usually leads to failure</a:t>
            </a:r>
          </a:p>
          <a:p>
            <a:endParaRPr lang="en-US" dirty="0">
              <a:uFillTx/>
            </a:endParaRPr>
          </a:p>
          <a:p>
            <a:r>
              <a:rPr lang="en-US" dirty="0">
                <a:uFillTx/>
              </a:rPr>
              <a:t>Kanban is a good starting framework</a:t>
            </a:r>
          </a:p>
          <a:p>
            <a:pPr lvl="1"/>
            <a:r>
              <a:rPr lang="en-US" dirty="0">
                <a:uFillTx/>
              </a:rPr>
              <a:t>Follow basic principles, add practices when advantageous</a:t>
            </a:r>
          </a:p>
          <a:p>
            <a:pPr lvl="1"/>
            <a:r>
              <a:rPr lang="en-US" dirty="0">
                <a:uFillTx/>
              </a:rPr>
              <a:t>Better than removing elements from Scrum</a:t>
            </a: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20146859">
            <a:off x="9587468" y="1818205"/>
            <a:ext cx="1933848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uFillTx/>
                <a:latin typeface="Comic Sans MS"/>
                <a:cs typeface="Comic Sans MS"/>
              </a:rPr>
              <a:t>Task: Have Eureka moment by Tuesday.</a:t>
            </a:r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10084451" y="3432313"/>
            <a:ext cx="107433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uFillTx/>
              </a:rPr>
              <a:t>Scrum</a:t>
            </a: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10614991" y="2888974"/>
            <a:ext cx="6627" cy="5433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65760" y="1179443"/>
            <a:ext cx="9579479" cy="4973766"/>
          </a:xfrm>
        </p:spPr>
        <p:txBody>
          <a:bodyPr>
            <a:normAutofit/>
          </a:bodyPr>
          <a:lstStyle/>
          <a:p>
            <a:r>
              <a:rPr lang="en-US" b="0" dirty="0">
                <a:uFillTx/>
              </a:rPr>
              <a:t>Limit number of “In Progress” tasks</a:t>
            </a:r>
          </a:p>
          <a:p>
            <a:pPr lvl="1"/>
            <a:r>
              <a:rPr lang="en-US" dirty="0">
                <a:uFillTx/>
              </a:rPr>
              <a:t>Must be tuned by each team</a:t>
            </a:r>
          </a:p>
          <a:p>
            <a:pPr lvl="1"/>
            <a:r>
              <a:rPr lang="en-US" b="0" dirty="0">
                <a:uFillTx/>
              </a:rPr>
              <a:t>Comm</a:t>
            </a:r>
            <a:r>
              <a:rPr lang="en-US" dirty="0">
                <a:uFillTx/>
              </a:rPr>
              <a:t>on convention: 2n-1 tasks where n = # team members</a:t>
            </a:r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Productivity improvement: </a:t>
            </a:r>
          </a:p>
          <a:p>
            <a:pPr lvl="1"/>
            <a:r>
              <a:rPr lang="en-US" b="0" dirty="0">
                <a:uFillTx/>
              </a:rPr>
              <a:t>Optimize “flexibility vs swap overhead” balance. No overcommitting.</a:t>
            </a:r>
          </a:p>
          <a:p>
            <a:pPr lvl="1"/>
            <a:r>
              <a:rPr lang="en-US" b="0" dirty="0">
                <a:uFillTx/>
              </a:rPr>
              <a:t>Productivity weakness exposed as bottleneck.  Team must identify and fix the bottleneck.</a:t>
            </a:r>
          </a:p>
          <a:p>
            <a:pPr lvl="1"/>
            <a:r>
              <a:rPr lang="en-US" b="0" dirty="0">
                <a:uFillTx/>
              </a:rPr>
              <a:t>Effective in R&amp;D setting.  Avoids a deadline-based approach.  Deadlines are dealt with in a </a:t>
            </a:r>
            <a:r>
              <a:rPr lang="en-US" dirty="0">
                <a:uFillTx/>
              </a:rPr>
              <a:t>d</a:t>
            </a:r>
            <a:r>
              <a:rPr lang="en-US" b="0" dirty="0">
                <a:uFillTx/>
              </a:rPr>
              <a:t>ifferent way.</a:t>
            </a:r>
          </a:p>
          <a:p>
            <a:r>
              <a:rPr lang="en-US" b="0" dirty="0">
                <a:uFillTx/>
              </a:rPr>
              <a:t>Provides a board for viewing and managing issues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03" y="139632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2523" y="619362"/>
          <a:ext cx="118474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4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8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uFillTx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851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Trim</a:t>
                      </a:r>
                      <a:r>
                        <a:rPr lang="en-US" sz="2400" baseline="0" dirty="0">
                          <a:uFillTx/>
                        </a:rPr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Source for other columns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</a:t>
                      </a:r>
                      <a:r>
                        <a:rPr lang="en-US" sz="2400" baseline="0" dirty="0">
                          <a:uFillTx/>
                        </a:rPr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Typically comes from backlog.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Task you are working on </a:t>
                      </a:r>
                      <a:r>
                        <a:rPr lang="en-US" sz="2400" i="1" dirty="0">
                          <a:uFillTx/>
                        </a:rPr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dirty="0">
                          <a:uFillTx/>
                        </a:rPr>
                        <a:t>The</a:t>
                      </a:r>
                      <a:r>
                        <a:rPr lang="en-US" sz="2400" b="1" i="0" baseline="0" dirty="0">
                          <a:uFillTx/>
                        </a:rPr>
                        <a:t> only Kanban</a:t>
                      </a:r>
                      <a:r>
                        <a:rPr lang="en-US" sz="2400" b="1" i="0" dirty="0">
                          <a:uFillTx/>
                        </a:rPr>
                        <a:t> rule: Can have only so many “I</a:t>
                      </a:r>
                      <a:r>
                        <a:rPr lang="en-US" sz="2400" b="1" i="0" baseline="0" dirty="0">
                          <a:uFillTx/>
                        </a:rPr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i="0" baseline="0" dirty="0">
                          <a:uFillTx/>
                        </a:rPr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="1" i="0" baseline="0" dirty="0">
                          <a:uFillTx/>
                        </a:rPr>
                        <a:t>Key: Work is </a:t>
                      </a:r>
                      <a:r>
                        <a:rPr lang="en-US" sz="2400" b="1" i="1" baseline="0" dirty="0">
                          <a:uFillTx/>
                        </a:rPr>
                        <a:t>pulled</a:t>
                      </a:r>
                      <a:r>
                        <a:rPr lang="en-US" sz="2400" b="1" i="0" baseline="0" dirty="0">
                          <a:uFillTx/>
                        </a:rPr>
                        <a:t>. You are in charge!</a:t>
                      </a:r>
                      <a:endParaRPr lang="en-US" sz="2400" b="1" i="0" dirty="0"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dirty="0">
                          <a:uFillTx/>
                        </a:rPr>
                        <a:t>Record of your life</a:t>
                      </a:r>
                      <a:r>
                        <a:rPr lang="en-US" sz="2400" baseline="0" dirty="0">
                          <a:uFillTx/>
                        </a:rPr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2400" baseline="0" dirty="0">
                          <a:uFillTx/>
                        </a:rPr>
                        <a:t>Rate of completion is your “velocity”.</a:t>
                      </a:r>
                      <a:endParaRPr lang="en-US" sz="2400" dirty="0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543339" y="4459842"/>
            <a:ext cx="10224025" cy="2142484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85000" lnSpcReduction="1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uFillTx/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uFillTx/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>
                <a:uFillTx/>
              </a:rPr>
              <a:t>Notes:</a:t>
            </a:r>
          </a:p>
          <a:p>
            <a:r>
              <a:rPr lang="en-US" b="0" kern="0" dirty="0">
                <a:uFillTx/>
              </a:rPr>
              <a:t>Ready column is not strictly required, sometimes called “Selected for development”.</a:t>
            </a:r>
          </a:p>
          <a:p>
            <a:r>
              <a:rPr lang="en-US" b="0" kern="0" dirty="0">
                <a:uFillTx/>
              </a:rPr>
              <a:t>Other common column: In Review</a:t>
            </a:r>
          </a:p>
          <a:p>
            <a:r>
              <a:rPr lang="en-US" b="0" kern="0" dirty="0">
                <a:uFillTx/>
              </a:rPr>
              <a:t>Can be creative with columns: </a:t>
            </a:r>
          </a:p>
          <a:p>
            <a:pPr lvl="1"/>
            <a:r>
              <a:rPr lang="en-US" b="0" kern="0" dirty="0">
                <a:uFillTx/>
              </a:rPr>
              <a:t>Waiting on Advisor Confirmation.</a:t>
            </a:r>
          </a:p>
          <a:p>
            <a:pPr lvl="1"/>
            <a:r>
              <a:rPr lang="en-US" b="0" kern="0" dirty="0">
                <a:uFillTx/>
              </a:rPr>
              <a:t>Blocked</a:t>
            </a:r>
          </a:p>
          <a:p>
            <a:pPr lvl="1"/>
            <a:endParaRPr lang="en-US" b="0" kern="0" dirty="0">
              <a:uFillTx/>
            </a:endParaRPr>
          </a:p>
          <a:p>
            <a:endParaRPr lang="en-US" b="0" kern="0" dirty="0">
              <a:uFillTx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5595" y="1366162"/>
            <a:ext cx="7772400" cy="4131906"/>
          </a:xfrm>
        </p:spPr>
        <p:txBody>
          <a:bodyPr/>
          <a:lstStyle/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Kanban applied to one person.</a:t>
            </a:r>
          </a:p>
          <a:p>
            <a:pPr lvl="1"/>
            <a:r>
              <a:rPr lang="en-US" b="0" dirty="0">
                <a:uFillTx/>
              </a:rPr>
              <a:t>Apply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 principles to your life.</a:t>
            </a:r>
          </a:p>
          <a:p>
            <a:pPr lvl="1"/>
            <a:r>
              <a:rPr lang="en-US" b="0" dirty="0">
                <a:uFillTx/>
              </a:rPr>
              <a:t>Fully adaptable.</a:t>
            </a:r>
          </a:p>
          <a:p>
            <a:endParaRPr lang="en-US" b="0" dirty="0">
              <a:uFillTx/>
            </a:endParaRPr>
          </a:p>
          <a:p>
            <a:r>
              <a:rPr lang="en-US" b="0" dirty="0">
                <a:uFillTx/>
              </a:rPr>
              <a:t>Personal </a:t>
            </a:r>
            <a:r>
              <a:rPr lang="en-US" dirty="0">
                <a:uFillTx/>
              </a:rPr>
              <a:t>K</a:t>
            </a:r>
            <a:r>
              <a:rPr lang="en-US" b="0" dirty="0">
                <a:uFillTx/>
              </a:rPr>
              <a:t>anban: Commercial </a:t>
            </a:r>
            <a:br>
              <a:rPr lang="en-US" b="0" dirty="0">
                <a:uFillTx/>
              </a:rPr>
            </a:br>
            <a:r>
              <a:rPr lang="en-US" b="0" dirty="0">
                <a:uFillTx/>
              </a:rPr>
              <a:t>book/website.</a:t>
            </a:r>
          </a:p>
          <a:p>
            <a:pPr lvl="1"/>
            <a:r>
              <a:rPr lang="en-US" b="0" dirty="0">
                <a:uFillTx/>
              </a:rPr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118" y="2165942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8145611" y="5572509"/>
            <a:ext cx="35926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0" dirty="0">
                <a:uFillTx/>
              </a:rPr>
              <a:t>http://www.personalkanban.com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16A06-F5DC-5146-9220-D875A8EB8963}"/>
              </a:ext>
            </a:extLst>
          </p:cNvPr>
          <p:cNvSpPr txBox="1">
            <a:spLocks/>
          </p:cNvSpPr>
          <p:nvPr/>
        </p:nvSpPr>
        <p:spPr>
          <a:xfrm>
            <a:off x="1355595" y="5572509"/>
            <a:ext cx="62779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bssw.io</a:t>
            </a:r>
            <a:r>
              <a:rPr lang="en-US" dirty="0"/>
              <a:t>/items/using-personal-</a:t>
            </a:r>
            <a:r>
              <a:rPr lang="en-US" dirty="0" err="1"/>
              <a:t>kanban</a:t>
            </a:r>
            <a:r>
              <a:rPr lang="en-US" dirty="0"/>
              <a:t>-for-productivity</a:t>
            </a:r>
            <a:endParaRPr lang="en-US" b="0" dirty="0">
              <a:uFillTx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05537"/>
            <a:ext cx="11369809" cy="4047778"/>
          </a:xfrm>
        </p:spPr>
        <p:txBody>
          <a:bodyPr/>
          <a:lstStyle/>
          <a:p>
            <a:r>
              <a:rPr lang="en-US" sz="3600" b="0" dirty="0">
                <a:uFillTx/>
              </a:rPr>
              <a:t>Wall, whiteboard, blackboard: Basic approach.</a:t>
            </a:r>
          </a:p>
          <a:p>
            <a:r>
              <a:rPr lang="en-US" sz="3600" b="0" dirty="0">
                <a:uFillTx/>
              </a:rPr>
              <a:t>Software, cloud-based:</a:t>
            </a:r>
          </a:p>
          <a:p>
            <a:pPr lvl="1"/>
            <a:r>
              <a:rPr lang="en-US" sz="3200" b="0" dirty="0">
                <a:uFillTx/>
              </a:rPr>
              <a:t>Trello, JIRA, GitHub Issues &amp; Project Board.</a:t>
            </a:r>
          </a:p>
          <a:p>
            <a:pPr lvl="1"/>
            <a:r>
              <a:rPr lang="en-US" sz="3200" b="0" dirty="0">
                <a:uFillTx/>
              </a:rPr>
              <a:t>Many more.</a:t>
            </a:r>
          </a:p>
          <a:p>
            <a:r>
              <a:rPr lang="en-US" sz="3600" b="0" dirty="0">
                <a:uFillTx/>
              </a:rPr>
              <a:t>I use Trello (browser, Android, iPhone, iPad).</a:t>
            </a:r>
          </a:p>
          <a:p>
            <a:pPr lvl="1"/>
            <a:r>
              <a:rPr lang="en-US" sz="3200" b="0" dirty="0">
                <a:uFillTx/>
              </a:rPr>
              <a:t>Can add, view, update, anytime, anywhere.</a:t>
            </a:r>
          </a:p>
          <a:p>
            <a:pPr lvl="1"/>
            <a:r>
              <a:rPr lang="en-US" sz="3200" dirty="0">
                <a:uFillTx/>
              </a:rPr>
              <a:t>Different boards for different contexts</a:t>
            </a:r>
          </a:p>
          <a:p>
            <a:pPr lvl="2"/>
            <a:r>
              <a:rPr lang="en-US" sz="2800" dirty="0">
                <a:uFillTx/>
              </a:rPr>
              <a:t>Effective when people are split on multiple projects</a:t>
            </a:r>
          </a:p>
          <a:p>
            <a:pPr lvl="2"/>
            <a:endParaRPr lang="en-US" sz="2800" b="0" dirty="0">
              <a:uFillTx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2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24465"/>
            <a:ext cx="11369809" cy="4831491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/>
              <a:t>No single answer. Choose something and adjust from there.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Personal Kanban approach: Start with 2 or 3</a:t>
            </a:r>
            <a:r>
              <a:rPr lang="en-US" sz="3200" dirty="0"/>
              <a:t>.</a:t>
            </a:r>
            <a:endParaRPr lang="en-US" sz="3200" b="0" dirty="0">
              <a:uFillTx/>
            </a:endParaRPr>
          </a:p>
          <a:p>
            <a:r>
              <a:rPr lang="en-US" sz="3200" b="0" dirty="0">
                <a:uFillTx/>
              </a:rPr>
              <a:t>Teams: Consider 2n-1, where n=number of team members.</a:t>
            </a:r>
          </a:p>
          <a:p>
            <a:r>
              <a:rPr lang="en-US" sz="3200" b="0" dirty="0">
                <a:uFillTx/>
              </a:rPr>
              <a:t>Use a freeway traffic analogy:</a:t>
            </a:r>
          </a:p>
          <a:p>
            <a:pPr lvl="1"/>
            <a:r>
              <a:rPr lang="en-US" sz="2800" b="0" dirty="0">
                <a:uFillTx/>
              </a:rPr>
              <a:t>Does traffic flow best when fully packed?  No.</a:t>
            </a:r>
          </a:p>
          <a:p>
            <a:pPr lvl="1"/>
            <a:r>
              <a:rPr lang="en-US" sz="2800" b="0" dirty="0">
                <a:uFillTx/>
              </a:rPr>
              <a:t>Same thing with your effectiveness.</a:t>
            </a:r>
          </a:p>
          <a:p>
            <a:r>
              <a:rPr lang="en-US" sz="3200" b="0" dirty="0">
                <a:uFillTx/>
              </a:rPr>
              <a:t>Spend time consulting board regularly.</a:t>
            </a:r>
          </a:p>
          <a:p>
            <a:pPr lvl="1"/>
            <a:r>
              <a:rPr lang="en-US" sz="2800" b="0" dirty="0">
                <a:uFillTx/>
              </a:rPr>
              <a:t>Brings focus.</a:t>
            </a:r>
          </a:p>
          <a:p>
            <a:pPr lvl="1"/>
            <a:r>
              <a:rPr lang="en-US" sz="2800" b="0" dirty="0">
                <a:uFillTx/>
              </a:rPr>
              <a:t>Enables reflection, retrospection.</a:t>
            </a:r>
          </a:p>
          <a:p>
            <a:pPr lvl="1"/>
            <a:r>
              <a:rPr lang="en-US" sz="2800" b="0" dirty="0">
                <a:uFillTx/>
              </a:rPr>
              <a:t>Use slack time effectively.</a:t>
            </a:r>
          </a:p>
          <a:p>
            <a:pPr lvl="1"/>
            <a:r>
              <a:rPr lang="en-US" sz="2800" u="sng" dirty="0">
                <a:uFillTx/>
              </a:rPr>
              <a:t>When you get out of the habit, start up again</a:t>
            </a:r>
            <a:r>
              <a:rPr lang="en-US" sz="2800" dirty="0">
                <a:uFillTx/>
              </a:rPr>
              <a:t>.</a:t>
            </a:r>
          </a:p>
          <a:p>
            <a:pPr lvl="1"/>
            <a:r>
              <a:rPr lang="en-US" sz="2800" b="0" dirty="0">
                <a:uFillTx/>
              </a:rPr>
              <a:t>Steers towards previously started tasks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uFillTx/>
              </a:rPr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112109"/>
            <a:ext cx="8868504" cy="4983892"/>
          </a:xfrm>
        </p:spPr>
        <p:txBody>
          <a:bodyPr/>
          <a:lstStyle/>
          <a:p>
            <a:r>
              <a:rPr lang="en-US" sz="3600" b="0" dirty="0">
                <a:uFillTx/>
              </a:rPr>
              <a:t>Junior community members: </a:t>
            </a:r>
          </a:p>
          <a:p>
            <a:pPr lvl="1"/>
            <a:r>
              <a:rPr lang="en-US" sz="3200" b="0" dirty="0">
                <a:uFillTx/>
              </a:rPr>
              <a:t>Less control over tasks.</a:t>
            </a:r>
          </a:p>
          <a:p>
            <a:pPr lvl="1"/>
            <a:r>
              <a:rPr lang="en-US" sz="3200" b="0" dirty="0">
                <a:uFillTx/>
              </a:rPr>
              <a:t>Given by supervisor.</a:t>
            </a:r>
          </a:p>
          <a:p>
            <a:r>
              <a:rPr lang="en-US" sz="3600" b="0" dirty="0">
                <a:uFillTx/>
              </a:rPr>
              <a:t>In Progress column: Protects you.</a:t>
            </a:r>
          </a:p>
          <a:p>
            <a:pPr lvl="1"/>
            <a:r>
              <a:rPr lang="en-US" sz="3200" b="0" dirty="0">
                <a:uFillTx/>
              </a:rPr>
              <a:t>If asked to take on another task, respond:</a:t>
            </a:r>
          </a:p>
          <a:p>
            <a:pPr lvl="2"/>
            <a:r>
              <a:rPr lang="en-US" sz="2800" b="0" dirty="0">
                <a:uFillTx/>
              </a:rPr>
              <a:t>Is this important enough to</a:t>
            </a:r>
          </a:p>
          <a:p>
            <a:pPr lvl="3"/>
            <a:r>
              <a:rPr lang="en-US" sz="2600" dirty="0">
                <a:uFillTx/>
              </a:rPr>
              <a:t>back-burner a, b, and c?</a:t>
            </a:r>
            <a:endParaRPr lang="en-US" sz="2600" b="0" dirty="0">
              <a:uFillTx/>
            </a:endParaRPr>
          </a:p>
          <a:p>
            <a:pPr lvl="3"/>
            <a:r>
              <a:rPr lang="en-US" sz="2600" b="0" dirty="0">
                <a:uFillTx/>
              </a:rPr>
              <a:t>become less efficient?</a:t>
            </a:r>
          </a:p>
          <a:p>
            <a:pPr lvl="2"/>
            <a:r>
              <a:rPr lang="en-US" sz="2800" b="0" dirty="0">
                <a:uFillTx/>
              </a:rPr>
              <a:t>Sometimes it is.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37138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Focus: Solve issues!</a:t>
            </a:r>
          </a:p>
          <a:p>
            <a:pPr lvl="1"/>
            <a:r>
              <a:rPr lang="en-US" dirty="0">
                <a:uFillTx/>
              </a:rPr>
              <a:t>(not add process)</a:t>
            </a:r>
          </a:p>
          <a:p>
            <a:r>
              <a:rPr lang="en-US" dirty="0">
                <a:uFillTx/>
              </a:rPr>
              <a:t>15 minute stand-ups</a:t>
            </a:r>
          </a:p>
          <a:p>
            <a:pPr lvl="1"/>
            <a:r>
              <a:rPr lang="en-US" dirty="0">
                <a:uFillTx/>
              </a:rPr>
              <a:t>Maybe not daily</a:t>
            </a:r>
          </a:p>
          <a:p>
            <a:r>
              <a:rPr lang="en-US" dirty="0">
                <a:uFillTx/>
              </a:rPr>
              <a:t>Planning meetings</a:t>
            </a:r>
          </a:p>
          <a:p>
            <a:r>
              <a:rPr lang="en-US" dirty="0">
                <a:uFillTx/>
              </a:rPr>
              <a:t>Retrospectives</a:t>
            </a:r>
          </a:p>
          <a:p>
            <a:r>
              <a:rPr lang="en-US" dirty="0">
                <a:uFillTx/>
              </a:rPr>
              <a:t>Scrum Master</a:t>
            </a:r>
          </a:p>
          <a:p>
            <a:r>
              <a:rPr lang="en-US" dirty="0">
                <a:uFillTx/>
              </a:rPr>
              <a:t>Product Owner</a:t>
            </a:r>
          </a:p>
          <a:p>
            <a:r>
              <a:rPr lang="en-US" b="1" dirty="0">
                <a:uFillTx/>
              </a:rPr>
              <a:t>Epic, story, task</a:t>
            </a:r>
          </a:p>
          <a:p>
            <a:r>
              <a:rPr lang="en-US" dirty="0">
                <a:uFillTx/>
              </a:rPr>
              <a:t>Definition of Done</a:t>
            </a:r>
          </a:p>
        </p:txBody>
      </p:sp>
      <p:pic>
        <p:nvPicPr>
          <p:cNvPr id="1026" name="Picture 2" descr="Building Blocks, Toys, Play, Abc, 123, Cubes, Dic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4937" y="1688129"/>
            <a:ext cx="5283239" cy="3945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uFillTx/>
              </a:rPr>
              <a:t>Epic, Story, Task</a:t>
            </a:r>
          </a:p>
          <a:p>
            <a:pPr lvl="1"/>
            <a:r>
              <a:rPr lang="en-US" sz="2000" dirty="0">
                <a:uFillTx/>
              </a:rPr>
              <a:t>Formal or informal</a:t>
            </a:r>
          </a:p>
          <a:p>
            <a:pPr lvl="1"/>
            <a:r>
              <a:rPr lang="en-US" sz="2000" dirty="0">
                <a:uFillTx/>
              </a:rPr>
              <a:t>Start with high-level requirements</a:t>
            </a:r>
          </a:p>
          <a:p>
            <a:pPr lvl="1"/>
            <a:r>
              <a:rPr lang="en-US" sz="2000" dirty="0">
                <a:uFillTx/>
              </a:rPr>
              <a:t>Break down and refine </a:t>
            </a:r>
            <a:r>
              <a:rPr lang="en-US" sz="2000" u="sng" dirty="0">
                <a:uFillTx/>
              </a:rPr>
              <a:t>when and as needed</a:t>
            </a:r>
          </a:p>
          <a:p>
            <a:pPr lvl="2"/>
            <a:r>
              <a:rPr lang="en-US" sz="1600" dirty="0">
                <a:uFillTx/>
              </a:rPr>
              <a:t>Close to when the work will be done</a:t>
            </a:r>
          </a:p>
          <a:p>
            <a:pPr lvl="2"/>
            <a:r>
              <a:rPr lang="en-US" sz="1600" dirty="0">
                <a:uFillTx/>
              </a:rPr>
              <a:t>Only for work that will take place</a:t>
            </a:r>
          </a:p>
          <a:p>
            <a:pPr lvl="2"/>
            <a:r>
              <a:rPr lang="en-US" sz="1600" dirty="0"/>
              <a:t>Can be valuable for estimating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Epics are very high level objectives</a:t>
            </a:r>
          </a:p>
          <a:p>
            <a:pPr lvl="1"/>
            <a:r>
              <a:rPr lang="en-US" sz="2000" dirty="0">
                <a:uFillTx/>
              </a:rPr>
              <a:t>Stories should represent an increment of value to the customer</a:t>
            </a:r>
          </a:p>
          <a:p>
            <a:pPr lvl="2"/>
            <a:r>
              <a:rPr lang="en-US" sz="1600" dirty="0">
                <a:uFillTx/>
              </a:rPr>
              <a:t>”Done” cr</a:t>
            </a:r>
            <a:r>
              <a:rPr lang="en-US" sz="1600" dirty="0"/>
              <a:t>iteria – understandable to user</a:t>
            </a:r>
            <a:endParaRPr lang="en-US" sz="1600" dirty="0">
              <a:uFillTx/>
            </a:endParaRPr>
          </a:p>
          <a:p>
            <a:pPr lvl="1"/>
            <a:r>
              <a:rPr lang="en-US" sz="2000" dirty="0"/>
              <a:t>Tasks are the steps necessary to complete a story</a:t>
            </a:r>
          </a:p>
          <a:p>
            <a:pPr lvl="2"/>
            <a:r>
              <a:rPr lang="en-US" sz="1600" dirty="0">
                <a:uFillTx/>
              </a:rPr>
              <a:t>May not individually provide value to the customer</a:t>
            </a:r>
          </a:p>
          <a:p>
            <a:endParaRPr lang="en-US" sz="2400" dirty="0">
              <a:uFillTx/>
            </a:endParaRPr>
          </a:p>
          <a:p>
            <a:pPr lvl="3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211E-CA7D-3741-9DDB-791E8348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A8D0-D70B-E641-B4D6-F8F0361C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User stories (optional)</a:t>
            </a:r>
          </a:p>
          <a:p>
            <a:pPr lvl="1"/>
            <a:r>
              <a:rPr lang="en-US" sz="2000" dirty="0"/>
              <a:t>Form: </a:t>
            </a:r>
            <a:r>
              <a:rPr lang="en-US" sz="2000" dirty="0">
                <a:solidFill>
                  <a:srgbClr val="FF0000"/>
                </a:solidFill>
              </a:rPr>
              <a:t>As a</a:t>
            </a:r>
            <a:r>
              <a:rPr lang="en-US" sz="2000" dirty="0"/>
              <a:t> &lt;stakeholder&gt;, </a:t>
            </a:r>
            <a:r>
              <a:rPr lang="en-US" sz="2000" dirty="0">
                <a:solidFill>
                  <a:srgbClr val="FF0000"/>
                </a:solidFill>
              </a:rPr>
              <a:t>I want </a:t>
            </a:r>
            <a:r>
              <a:rPr lang="en-US" sz="2000" dirty="0"/>
              <a:t>&lt;describe what is needed&gt; </a:t>
            </a:r>
            <a:r>
              <a:rPr lang="en-US" sz="2000" dirty="0">
                <a:solidFill>
                  <a:srgbClr val="FF0000"/>
                </a:solidFill>
              </a:rPr>
              <a:t>so that </a:t>
            </a:r>
            <a:r>
              <a:rPr lang="en-US" sz="2000" dirty="0"/>
              <a:t>&lt;why do you want this?&gt;</a:t>
            </a:r>
          </a:p>
          <a:p>
            <a:pPr lvl="1"/>
            <a:r>
              <a:rPr lang="en-US" sz="2000" dirty="0"/>
              <a:t>Can be useful to improve communication and requirements elicitation</a:t>
            </a:r>
          </a:p>
          <a:p>
            <a:r>
              <a:rPr lang="en-US" sz="2400" dirty="0"/>
              <a:t>In heat example:</a:t>
            </a:r>
          </a:p>
          <a:p>
            <a:pPr lvl="1"/>
            <a:r>
              <a:rPr lang="en-US" sz="2000" dirty="0"/>
              <a:t>Epic: Refactor code for enhanced modularity</a:t>
            </a:r>
          </a:p>
          <a:p>
            <a:pPr lvl="2"/>
            <a:r>
              <a:rPr lang="en-US" sz="1800" dirty="0"/>
              <a:t>Story 1: Separate out utilities</a:t>
            </a:r>
          </a:p>
          <a:p>
            <a:pPr lvl="3"/>
            <a:r>
              <a:rPr lang="en-US" sz="1600" dirty="0"/>
              <a:t>Example associated user story: </a:t>
            </a:r>
            <a:r>
              <a:rPr lang="en-US" sz="1600" dirty="0">
                <a:solidFill>
                  <a:srgbClr val="FF0000"/>
                </a:solidFill>
              </a:rPr>
              <a:t>As a</a:t>
            </a:r>
            <a:r>
              <a:rPr lang="en-US" sz="1600" dirty="0"/>
              <a:t> developer, </a:t>
            </a:r>
            <a:r>
              <a:rPr lang="en-US" sz="1600" dirty="0">
                <a:solidFill>
                  <a:srgbClr val="FF0000"/>
                </a:solidFill>
              </a:rPr>
              <a:t>I want </a:t>
            </a:r>
            <a:r>
              <a:rPr lang="en-US" sz="1600" dirty="0"/>
              <a:t>to modularize the heat equation utilities </a:t>
            </a:r>
            <a:r>
              <a:rPr lang="en-US" sz="1600" dirty="0">
                <a:solidFill>
                  <a:srgbClr val="FF0000"/>
                </a:solidFill>
              </a:rPr>
              <a:t>so that </a:t>
            </a:r>
            <a:r>
              <a:rPr lang="en-US" sz="1600" dirty="0"/>
              <a:t>I can more easily make use of the utilities for other projects.</a:t>
            </a:r>
          </a:p>
          <a:p>
            <a:pPr lvl="2"/>
            <a:r>
              <a:rPr lang="en-US" sz="1800" dirty="0"/>
              <a:t>Story 2: Separate out integration function</a:t>
            </a:r>
          </a:p>
          <a:p>
            <a:pPr lvl="3"/>
            <a:r>
              <a:rPr lang="en-US" sz="1600" dirty="0"/>
              <a:t>Task 1: Add sufficient testing for integration function to protect functionality during refactor</a:t>
            </a:r>
          </a:p>
          <a:p>
            <a:pPr lvl="3"/>
            <a:r>
              <a:rPr lang="en-US" sz="1600" dirty="0"/>
              <a:t>Task 2: Generalize interface to allow alternative implementations</a:t>
            </a:r>
          </a:p>
          <a:p>
            <a:pPr lvl="3"/>
            <a:r>
              <a:rPr lang="en-US" sz="1600" dirty="0"/>
              <a:t>Task 3: Expose current integration function through the new interface &amp; run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FF83-2FFF-1B44-9BD3-3A71FD20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Kanban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E44A-5BD1-AA47-94E8-D70047832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estimation</a:t>
            </a:r>
          </a:p>
          <a:p>
            <a:pPr lvl="1"/>
            <a:r>
              <a:rPr lang="en-US" dirty="0"/>
              <a:t>Estimating is hard</a:t>
            </a:r>
          </a:p>
          <a:p>
            <a:pPr lvl="2"/>
            <a:r>
              <a:rPr lang="en-US" dirty="0"/>
              <a:t>Requires practice</a:t>
            </a:r>
          </a:p>
          <a:p>
            <a:pPr lvl="2"/>
            <a:r>
              <a:rPr lang="en-US" dirty="0"/>
              <a:t>With practice, it is still hard</a:t>
            </a:r>
          </a:p>
          <a:p>
            <a:pPr lvl="1"/>
            <a:r>
              <a:rPr lang="en-US" dirty="0"/>
              <a:t>Stories are estimated using “story points”</a:t>
            </a:r>
          </a:p>
          <a:p>
            <a:pPr lvl="2"/>
            <a:r>
              <a:rPr lang="en-US" dirty="0"/>
              <a:t>Relative estimate</a:t>
            </a:r>
          </a:p>
          <a:p>
            <a:pPr lvl="2"/>
            <a:r>
              <a:rPr lang="en-US" dirty="0"/>
              <a:t>Many estimating techniques</a:t>
            </a:r>
          </a:p>
          <a:p>
            <a:pPr lvl="2"/>
            <a:r>
              <a:rPr lang="en-US" dirty="0"/>
              <a:t>Should NOT map to hours, days,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Tasks are estimated in hours</a:t>
            </a:r>
          </a:p>
          <a:p>
            <a:pPr lvl="2"/>
            <a:r>
              <a:rPr lang="en-US" dirty="0"/>
              <a:t>Absolute estimate</a:t>
            </a:r>
          </a:p>
          <a:p>
            <a:pPr lvl="1"/>
            <a:r>
              <a:rPr lang="en-US" dirty="0"/>
              <a:t>Useful for planning schedules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5D89986F-08AE-A24D-97C5-D32C00164E7B}"/>
              </a:ext>
            </a:extLst>
          </p:cNvPr>
          <p:cNvSpPr/>
          <p:nvPr/>
        </p:nvSpPr>
        <p:spPr>
          <a:xfrm>
            <a:off x="6842927" y="1045028"/>
            <a:ext cx="4481565" cy="3878663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68218-92D0-E84B-AE44-F37445B94558}"/>
              </a:ext>
            </a:extLst>
          </p:cNvPr>
          <p:cNvSpPr txBox="1"/>
          <p:nvPr/>
        </p:nvSpPr>
        <p:spPr>
          <a:xfrm>
            <a:off x="7325248" y="1570842"/>
            <a:ext cx="341644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u="sng" dirty="0">
                <a:uFillTx/>
              </a:rPr>
              <a:t>Key concept</a:t>
            </a:r>
            <a:r>
              <a:rPr lang="en-US" dirty="0">
                <a:uFillTx/>
              </a:rPr>
              <a:t>: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It is easier to accurately estimate many small tasks than to estimate a large epic.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/>
              <a:t>Epic: Huge refactor effort</a:t>
            </a:r>
          </a:p>
          <a:p>
            <a:pPr algn="ctr">
              <a:lnSpc>
                <a:spcPct val="90000"/>
              </a:lnSpc>
            </a:pPr>
            <a:endParaRPr lang="en-US" dirty="0">
              <a:uFillTx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Tasks: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Add unit tests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Generalize interface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uFillTx/>
              </a:rPr>
              <a:t>Expose existing interface</a:t>
            </a:r>
          </a:p>
        </p:txBody>
      </p:sp>
    </p:spTree>
    <p:extLst>
      <p:ext uri="{BB962C8B-B14F-4D97-AF65-F5344CB8AC3E}">
        <p14:creationId xmlns:p14="http://schemas.microsoft.com/office/powerpoint/2010/main" val="317018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Samples from Collegeville Org: Kanban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6" y="1055078"/>
            <a:ext cx="11186403" cy="48377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uFillTx/>
              </a:rPr>
              <a:t>Kanban in 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235612"/>
            <a:ext cx="11369809" cy="4047778"/>
          </a:xfrm>
        </p:spPr>
        <p:txBody>
          <a:bodyPr/>
          <a:lstStyle/>
          <a:p>
            <a:r>
              <a:rPr lang="en-US" dirty="0">
                <a:uFillTx/>
              </a:rPr>
              <a:t>GitHub supports </a:t>
            </a:r>
            <a:r>
              <a:rPr lang="en-US" u="sng" dirty="0">
                <a:uFillTx/>
              </a:rPr>
              <a:t>basic</a:t>
            </a:r>
            <a:r>
              <a:rPr lang="en-US" dirty="0">
                <a:uFillTx/>
              </a:rPr>
              <a:t> Agile development workflows</a:t>
            </a:r>
          </a:p>
          <a:p>
            <a:pPr lvl="1"/>
            <a:r>
              <a:rPr lang="en-US" dirty="0">
                <a:uFillTx/>
              </a:rPr>
              <a:t>Filing issues</a:t>
            </a:r>
          </a:p>
          <a:p>
            <a:pPr lvl="2"/>
            <a:r>
              <a:rPr lang="en-US" dirty="0">
                <a:uFillTx/>
              </a:rPr>
              <a:t>@mention</a:t>
            </a:r>
          </a:p>
          <a:p>
            <a:pPr lvl="1"/>
            <a:r>
              <a:rPr lang="en-US" dirty="0">
                <a:uFillTx/>
              </a:rPr>
              <a:t>Kanban board</a:t>
            </a:r>
          </a:p>
          <a:p>
            <a:pPr lvl="1"/>
            <a:r>
              <a:rPr lang="en-US" dirty="0">
                <a:uFillTx/>
              </a:rPr>
              <a:t>Projects</a:t>
            </a:r>
          </a:p>
          <a:p>
            <a:r>
              <a:rPr lang="en-US" dirty="0">
                <a:uFillTx/>
              </a:rPr>
              <a:t>GitHub lacks more advanced features</a:t>
            </a:r>
          </a:p>
          <a:p>
            <a:pPr lvl="1"/>
            <a:r>
              <a:rPr lang="en-US" dirty="0">
                <a:uFillTx/>
              </a:rPr>
              <a:t>Dependencies between issues</a:t>
            </a:r>
          </a:p>
          <a:p>
            <a:pPr lvl="2"/>
            <a:r>
              <a:rPr lang="en-US" dirty="0">
                <a:uFillTx/>
              </a:rPr>
              <a:t>You can reference one issue in another</a:t>
            </a:r>
          </a:p>
          <a:p>
            <a:pPr lvl="1"/>
            <a:r>
              <a:rPr lang="en-US" dirty="0">
                <a:uFillTx/>
              </a:rPr>
              <a:t>Advanced notification schemes</a:t>
            </a:r>
          </a:p>
          <a:p>
            <a:pPr lvl="1"/>
            <a:r>
              <a:rPr lang="en-US" dirty="0">
                <a:uFillTx/>
              </a:rPr>
              <a:t>Custom fields</a:t>
            </a:r>
          </a:p>
          <a:p>
            <a:pPr lvl="2"/>
            <a:r>
              <a:rPr lang="en-US" dirty="0">
                <a:uFillTx/>
              </a:rPr>
              <a:t>You can create custom labels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Building on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uFillTx/>
              </a:rPr>
              <a:t>A-Team Tools</a:t>
            </a:r>
            <a:r>
              <a:rPr lang="en-US" dirty="0">
                <a:uFillTx/>
              </a:rPr>
              <a:t>: A collection of resources for understanding and applying lightweight agile practices to your scientific SW project</a:t>
            </a:r>
          </a:p>
          <a:p>
            <a:pPr lvl="1"/>
            <a:r>
              <a:rPr lang="en-US" dirty="0">
                <a:uFillTx/>
              </a:rPr>
              <a:t>Especially useful for</a:t>
            </a:r>
          </a:p>
          <a:p>
            <a:pPr lvl="2"/>
            <a:r>
              <a:rPr lang="en-US" dirty="0">
                <a:uFillTx/>
              </a:rPr>
              <a:t>Small teams</a:t>
            </a:r>
          </a:p>
          <a:p>
            <a:pPr lvl="2"/>
            <a:r>
              <a:rPr lang="en-US" dirty="0">
                <a:uFillTx/>
              </a:rPr>
              <a:t>Teams of teams</a:t>
            </a:r>
          </a:p>
          <a:p>
            <a:pPr lvl="2"/>
            <a:r>
              <a:rPr lang="en-US" dirty="0">
                <a:uFillTx/>
              </a:rPr>
              <a:t>Teams that frequently have members come and go</a:t>
            </a:r>
            <a:endParaRPr lang="en-US" dirty="0">
              <a:uFillTx/>
              <a:hlinkClick r:id="rId2"/>
            </a:endParaRPr>
          </a:p>
          <a:p>
            <a:pPr lvl="1"/>
            <a:r>
              <a:rPr lang="en-US" dirty="0">
                <a:uFillTx/>
                <a:hlinkClick r:id="rId2"/>
              </a:rPr>
              <a:t>https://betterscientificsoftware.github.io/A-Team-Tools/</a:t>
            </a:r>
            <a:endParaRPr 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332" y="2634327"/>
            <a:ext cx="2663444" cy="11414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00051" y="1752600"/>
            <a:ext cx="9399227" cy="563231"/>
          </a:xfrm>
        </p:spPr>
        <p:txBody>
          <a:bodyPr/>
          <a:lstStyle/>
          <a:p>
            <a:r>
              <a:rPr lang="en-US" sz="3600" dirty="0">
                <a:ea typeface="ＭＳ Ｐゴシック" pitchFamily="-107" charset="-128"/>
                <a:cs typeface="ＭＳ Ｐゴシック" pitchFamily="-107" charset="-128"/>
              </a:rPr>
              <a:t>How To Get Better</a:t>
            </a:r>
            <a:endParaRPr lang="en-US" sz="2400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9321" y="3017165"/>
            <a:ext cx="11537879" cy="1490791"/>
          </a:xfrm>
        </p:spPr>
        <p:txBody>
          <a:bodyPr/>
          <a:lstStyle/>
          <a:p>
            <a:r>
              <a:rPr lang="en-US" sz="3200" i="1" dirty="0"/>
              <a:t>“Use iteration and incrementation only for projects you want to succeed.”</a:t>
            </a:r>
          </a:p>
          <a:p>
            <a:pPr marL="457200" indent="-457200" algn="r">
              <a:buFontTx/>
              <a:buChar char="-"/>
            </a:pPr>
            <a:r>
              <a:rPr lang="en-US" sz="3200" i="1" dirty="0"/>
              <a:t>Adaptation of Martin Fowler quote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B7FD5-3AA5-D245-A6C5-1E464BB3E5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66B3-A7EF-4937-851F-47BB62B5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D910-81CE-4E0B-AB08-7F847797D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Team Models, Challenges</a:t>
            </a:r>
          </a:p>
          <a:p>
            <a:r>
              <a:rPr lang="en-US" dirty="0"/>
              <a:t>Agile workflow management for small teams.</a:t>
            </a:r>
          </a:p>
          <a:p>
            <a:pPr lvl="1"/>
            <a:r>
              <a:rPr lang="en-US" dirty="0"/>
              <a:t>Intro to terminology and approaches</a:t>
            </a:r>
          </a:p>
          <a:p>
            <a:pPr lvl="1"/>
            <a:r>
              <a:rPr lang="en-US" dirty="0"/>
              <a:t>Overview of Kanban</a:t>
            </a:r>
          </a:p>
          <a:p>
            <a:pPr lvl="1"/>
            <a:r>
              <a:rPr lang="en-US" dirty="0"/>
              <a:t>Building on Kanban</a:t>
            </a:r>
          </a:p>
          <a:p>
            <a:pPr lvl="1"/>
            <a:r>
              <a:rPr lang="en-US" dirty="0"/>
              <a:t>Free tools:  Trello, GitHub</a:t>
            </a:r>
          </a:p>
          <a:p>
            <a:r>
              <a:rPr lang="en-US" dirty="0"/>
              <a:t>PSIP: Productivity and Sustainability Improvement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36353"/>
            <a:ext cx="11372473" cy="510909"/>
          </a:xfrm>
        </p:spPr>
        <p:txBody>
          <a:bodyPr/>
          <a:lstStyle/>
          <a:p>
            <a:r>
              <a:rPr lang="en-US" b="0" dirty="0"/>
              <a:t>Strategy for Incremental Productivity Improvements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5760" y="734223"/>
            <a:ext cx="9419039" cy="5238177"/>
            <a:chOff x="6447844" y="986418"/>
            <a:chExt cx="5291420" cy="4925788"/>
          </a:xfrm>
        </p:grpSpPr>
        <p:sp>
          <p:nvSpPr>
            <p:cNvPr id="23" name="Rectangle 22"/>
            <p:cNvSpPr/>
            <p:nvPr/>
          </p:nvSpPr>
          <p:spPr>
            <a:xfrm>
              <a:off x="6447844" y="996584"/>
              <a:ext cx="5291420" cy="491562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6469598" y="986418"/>
              <a:ext cx="5248323" cy="492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8598" tIns="34299" rIns="68598" bIns="34299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Identify, analyze, prototype, test, revise, deploy. Repeat.</a:t>
              </a: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Realistic: There is a cost.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Startup: Overhead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Payoff: Best if soon, clear</a:t>
              </a: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endParaRPr lang="en-US" sz="2000" dirty="0">
                <a:solidFill>
                  <a:prstClr val="black"/>
                </a:solidFill>
              </a:endParaRPr>
            </a:p>
            <a:p>
              <a:pPr marL="0" indent="0">
                <a:buClr>
                  <a:prstClr val="black"/>
                </a:buClr>
                <a:buNone/>
              </a:pPr>
              <a:br>
                <a:rPr lang="en-US" sz="2000" dirty="0">
                  <a:solidFill>
                    <a:prstClr val="black"/>
                  </a:solidFill>
                </a:rPr>
              </a:br>
              <a:endParaRPr lang="en-US" sz="2000" dirty="0">
                <a:solidFill>
                  <a:prstClr val="black"/>
                </a:solidFill>
              </a:endParaRPr>
            </a:p>
            <a:p>
              <a:pPr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Working model: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Reserve acceptable time/effort for improvement.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b="1" i="1" dirty="0">
                  <a:solidFill>
                    <a:prstClr val="black"/>
                  </a:solidFill>
                </a:rPr>
                <a:t>Improve how you do your work on the way to getting it done.</a:t>
              </a:r>
            </a:p>
            <a:p>
              <a:pPr lvl="1">
                <a:buClr>
                  <a:prstClr val="black"/>
                </a:buClr>
              </a:pPr>
              <a:r>
                <a:rPr lang="en-US" sz="2000" dirty="0">
                  <a:solidFill>
                    <a:prstClr val="black"/>
                  </a:solidFill>
                </a:rPr>
                <a:t>Repeat.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14083" y="2721661"/>
              <a:ext cx="3719104" cy="1805642"/>
              <a:chOff x="1328845" y="2801599"/>
              <a:chExt cx="4767155" cy="2764452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828800" y="2819400"/>
                <a:ext cx="0" cy="2133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1828800" y="4953000"/>
                <a:ext cx="42672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 rot="16200000">
                <a:off x="1002286" y="3874266"/>
                <a:ext cx="910884" cy="257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Cost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28867" y="5053525"/>
                <a:ext cx="773299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Progress</a:t>
                </a: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5653635" y="4816152"/>
                <a:ext cx="0" cy="2736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1513456" y="5042028"/>
                <a:ext cx="468991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Start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340663" y="5055672"/>
                <a:ext cx="558493" cy="510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prstClr val="black"/>
                    </a:solidFill>
                  </a:rPr>
                  <a:t>Finish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V="1">
                <a:off x="1843033" y="2947405"/>
                <a:ext cx="3891330" cy="20055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1843033" y="4336335"/>
                <a:ext cx="629455" cy="61666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472489" y="3826882"/>
                <a:ext cx="3235005" cy="509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057400" y="2801599"/>
                <a:ext cx="1533959" cy="893163"/>
                <a:chOff x="6663843" y="2292594"/>
                <a:chExt cx="1533959" cy="893163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7120196" y="2292594"/>
                  <a:ext cx="1077606" cy="893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Old Process</a:t>
                  </a:r>
                </a:p>
                <a:p>
                  <a:pPr algn="l"/>
                  <a:r>
                    <a:rPr lang="en-US" dirty="0">
                      <a:solidFill>
                        <a:prstClr val="black"/>
                      </a:solidFill>
                    </a:rPr>
                    <a:t>New Process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663843" y="2517899"/>
                  <a:ext cx="43376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6663843" y="2926740"/>
                  <a:ext cx="445057" cy="0"/>
                </a:xfrm>
                <a:prstGeom prst="line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3198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8DA-0952-564B-8134-FE92BEE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7895" y="123005"/>
            <a:ext cx="11372473" cy="720197"/>
          </a:xfrm>
        </p:spPr>
        <p:txBody>
          <a:bodyPr/>
          <a:lstStyle/>
          <a:p>
            <a:pPr algn="r"/>
            <a:r>
              <a:rPr lang="en-US" sz="2400" dirty="0"/>
              <a:t>Productivity and Sustainability Improvement Planning (PSIP) </a:t>
            </a:r>
            <a:br>
              <a:rPr lang="en-US" sz="2400" dirty="0"/>
            </a:br>
            <a:r>
              <a:rPr lang="en-US" sz="2400" dirty="0"/>
              <a:t>Examples: EXAALT &amp; MPICH – Add PSIP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B6AF-21FE-E54D-8634-6EFDC766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0" y="3910425"/>
            <a:ext cx="5315677" cy="239101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b="1" dirty="0"/>
              <a:t>MPICH</a:t>
            </a:r>
            <a:r>
              <a:rPr lang="en-US" dirty="0"/>
              <a:t> PSIP: Onboarding new team members </a:t>
            </a:r>
            <a:endParaRPr lang="en-US" sz="2000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879D9-30E3-724E-A531-27E17DBFBE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00" y="4742941"/>
            <a:ext cx="3224728" cy="1558499"/>
          </a:xfrm>
          <a:prstGeom prst="rect">
            <a:avLst/>
          </a:prstGeom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C8605534-EFBF-FD40-A7DE-C22038791B04}"/>
              </a:ext>
            </a:extLst>
          </p:cNvPr>
          <p:cNvGrpSpPr/>
          <p:nvPr/>
        </p:nvGrpSpPr>
        <p:grpSpPr>
          <a:xfrm>
            <a:off x="6295292" y="2761878"/>
            <a:ext cx="5442941" cy="3325147"/>
            <a:chOff x="6295292" y="2919046"/>
            <a:chExt cx="5442941" cy="3325147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00BC0E2-D883-354A-ACAB-972A12582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5292" y="2919046"/>
              <a:ext cx="5442941" cy="332514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0188" indent="-230188" algn="l" rtl="0" eaLnBrk="1" fontAlgn="base" hangingPunct="1">
                <a:lnSpc>
                  <a:spcPct val="90000"/>
                </a:lnSpc>
                <a:spcBef>
                  <a:spcPts val="14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25475" indent="-279400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-23018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144588" indent="-173038" algn="l" rtl="0" eaLnBrk="1" fontAlgn="base" hangingPunct="1">
                <a:lnSpc>
                  <a:spcPct val="90000"/>
                </a:lnSpc>
                <a:spcBef>
                  <a:spcPts val="800"/>
                </a:spcBef>
                <a:spcAft>
                  <a:spcPct val="0"/>
                </a:spcAft>
                <a:buClr>
                  <a:schemeClr val="tx1"/>
                </a:buClr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482725" indent="-222250" algn="l" rtl="0" eaLnBrk="1" fontAlgn="base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/>
                <a:t>EXAALT </a:t>
              </a:r>
              <a:r>
                <a:rPr lang="en-US" dirty="0"/>
                <a:t>PSIP: Continuous integration (CI) testing 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r>
                <a:rPr lang="en-US" sz="1400" dirty="0" err="1"/>
                <a:t>BSSw</a:t>
              </a:r>
              <a:r>
                <a:rPr lang="en-US" sz="1400" dirty="0"/>
                <a:t> blog article: </a:t>
              </a:r>
              <a:r>
                <a:rPr lang="en-US" sz="1400" dirty="0">
                  <a:hlinkClick r:id="rId3"/>
                </a:rPr>
                <a:t>Adopting Continuous Integration for Long Timescale Materials Simulation</a:t>
              </a:r>
              <a:r>
                <a:rPr lang="en-US" sz="1400" dirty="0"/>
                <a:t>, Rick Zamora (Sept 2018)</a:t>
              </a:r>
            </a:p>
            <a:p>
              <a:pPr marL="0" indent="0">
                <a:buNone/>
              </a:pPr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5692DD-B683-4847-98DD-D705CF1F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95" y="4376923"/>
              <a:ext cx="3923628" cy="1600840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DE1C4F-77AD-FE4E-B62D-96FCE6AED110}"/>
              </a:ext>
            </a:extLst>
          </p:cNvPr>
          <p:cNvSpPr txBox="1">
            <a:spLocks/>
          </p:cNvSpPr>
          <p:nvPr/>
        </p:nvSpPr>
        <p:spPr bwMode="auto">
          <a:xfrm>
            <a:off x="6126335" y="1121749"/>
            <a:ext cx="5835748" cy="144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/>
              <a:t>PSIP workflow helps a team create user stories, identify areas for improvement, select a specific area and topic for a single improvement cycle, and then develop those improvements with specific metrics for success</a:t>
            </a:r>
            <a:r>
              <a:rPr lang="en-US" sz="2000" dirty="0">
                <a:solidFill>
                  <a:schemeClr val="accent1"/>
                </a:solidFill>
              </a:rPr>
              <a:t>.  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" name="Picture 9" descr="Slide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50" y="980834"/>
            <a:ext cx="5126278" cy="27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64" y="263925"/>
            <a:ext cx="11372473" cy="510909"/>
          </a:xfrm>
        </p:spPr>
        <p:txBody>
          <a:bodyPr/>
          <a:lstStyle/>
          <a:p>
            <a:r>
              <a:rPr lang="en-US" dirty="0">
                <a:uFillTx/>
              </a:rPr>
              <a:t>Other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215" y="794919"/>
            <a:ext cx="7652569" cy="4047778"/>
          </a:xfrm>
        </p:spPr>
        <p:txBody>
          <a:bodyPr/>
          <a:lstStyle/>
          <a:p>
            <a:r>
              <a:rPr lang="en-US" sz="2400" b="1" dirty="0">
                <a:uFillTx/>
              </a:rPr>
              <a:t>The Agile Samurai: How Agile Masters Deliver Great Software (Pragmatic Programmers), </a:t>
            </a:r>
            <a:r>
              <a:rPr lang="en-US" sz="2400" dirty="0">
                <a:uFillTx/>
              </a:rPr>
              <a:t>Jonathan Rasmusson.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2"/>
              </a:rPr>
              <a:t>http://a.co/eUGIe95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Excellent, readable book on Agile methodologies.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Also available on Audible.</a:t>
            </a:r>
          </a:p>
          <a:p>
            <a:r>
              <a:rPr lang="en-US" sz="2400" b="1" dirty="0">
                <a:uFillTx/>
              </a:rPr>
              <a:t>Code Complete: A Practical Handbook of Software Construction,</a:t>
            </a:r>
            <a:r>
              <a:rPr lang="en-US" sz="2400" dirty="0">
                <a:uFillTx/>
              </a:rPr>
              <a:t> 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3"/>
              </a:rPr>
              <a:t>http://a.co/eEgWvKj</a:t>
            </a:r>
            <a:r>
              <a:rPr lang="en-US" sz="2000" dirty="0">
                <a:uFillTx/>
              </a:rPr>
              <a:t>   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Great text on software.</a:t>
            </a:r>
          </a:p>
          <a:p>
            <a:pPr lvl="1">
              <a:spcBef>
                <a:spcPts val="200"/>
              </a:spcBef>
            </a:pPr>
            <a:r>
              <a:rPr lang="en-US" sz="2000" i="1" dirty="0">
                <a:uFillTx/>
              </a:rPr>
              <a:t>Construx website has large collection of content.</a:t>
            </a:r>
          </a:p>
          <a:p>
            <a:r>
              <a:rPr lang="en-US" sz="2400" b="1" dirty="0">
                <a:uFillTx/>
              </a:rPr>
              <a:t>More Effective Agile: A Roadmap for Software Leaders, </a:t>
            </a:r>
            <a:r>
              <a:rPr lang="en-US" sz="2400" dirty="0">
                <a:uFillTx/>
              </a:rPr>
              <a:t>Steve McConnell.</a:t>
            </a: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  <a:hlinkClick r:id="rId4"/>
              </a:rPr>
              <a:t>http://a.co/22EPvt6</a:t>
            </a:r>
            <a:endParaRPr lang="en-US" sz="2000" dirty="0">
              <a:uFillTx/>
            </a:endParaRPr>
          </a:p>
          <a:p>
            <a:pPr lvl="1">
              <a:spcBef>
                <a:spcPts val="200"/>
              </a:spcBef>
            </a:pPr>
            <a:r>
              <a:rPr lang="en-US" sz="2000" dirty="0">
                <a:uFillTx/>
              </a:rPr>
              <a:t>New: A realistic view of Agile effectiveness with great advice for project leaders.</a:t>
            </a:r>
          </a:p>
        </p:txBody>
      </p:sp>
      <p:pic>
        <p:nvPicPr>
          <p:cNvPr id="1026" name="Picture 2" descr="https://images-na.ssl-images-amazon.com/images/I/41m2-97wrvL._SX415_BO1,204,203,200_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7740" y="243840"/>
            <a:ext cx="2287829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images-na.ssl-images-amazon.com/images/I/51FUYfErOXL._SX408_BO1,204,203,200_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18329" y="1961966"/>
            <a:ext cx="2249424" cy="2743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68989-FE78-3943-AEAE-C60E93BCC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829" y="2992829"/>
            <a:ext cx="1954236" cy="300976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2AD8-340F-4E8B-B0C4-7ABAA20B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943BB2-2F98-4DD2-873B-1E619A0C77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679" y="1113288"/>
          <a:ext cx="11127467" cy="391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903">
                  <a:extLst>
                    <a:ext uri="{9D8B030D-6E8A-4147-A177-3AD203B41FA5}">
                      <a16:colId xmlns:a16="http://schemas.microsoft.com/office/drawing/2014/main" val="344657600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39314737"/>
                    </a:ext>
                  </a:extLst>
                </a:gridCol>
                <a:gridCol w="5502418">
                  <a:extLst>
                    <a:ext uri="{9D8B030D-6E8A-4147-A177-3AD203B41FA5}">
                      <a16:colId xmlns:a16="http://schemas.microsoft.com/office/drawing/2014/main" val="1263998808"/>
                    </a:ext>
                  </a:extLst>
                </a:gridCol>
                <a:gridCol w="2840494">
                  <a:extLst>
                    <a:ext uri="{9D8B030D-6E8A-4147-A177-3AD203B41FA5}">
                      <a16:colId xmlns:a16="http://schemas.microsoft.com/office/drawing/2014/main" val="4097899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Speaker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1:00pm-1:05pm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1:05pm-1:30pm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Overview of Best Practices in HPC </a:t>
                      </a:r>
                      <a:r>
                        <a:rPr lang="en-US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2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1:30pm-2:00pm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Agile Methodologies and Useful GitHub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2:00pm-2:30pm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Improving Reproducibility through Better Software Practices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02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2:30pm-2:45pm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5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1" u="none" strike="noStrike" dirty="0">
                          <a:solidFill>
                            <a:srgbClr val="266093"/>
                          </a:solidFill>
                          <a:effectLst/>
                          <a:latin typeface="Arial" panose="020B0604020202020204" pitchFamily="34" charset="0"/>
                        </a:rPr>
                        <a:t>2:45pm-3:30pm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i="1" u="none" strike="noStrike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3:30pm-4:15pm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Software Design and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88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4:14pm-4:45pm</a:t>
                      </a:r>
                      <a:endParaRPr lang="en-US" sz="36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Continuous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David E. Bernholdt, ORNL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16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4:45pm-5:00pm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0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857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8E9D2D2-B55B-4D73-A628-FC9C6E4D4517}"/>
              </a:ext>
            </a:extLst>
          </p:cNvPr>
          <p:cNvGrpSpPr/>
          <p:nvPr/>
        </p:nvGrpSpPr>
        <p:grpSpPr>
          <a:xfrm>
            <a:off x="79513" y="2405348"/>
            <a:ext cx="12029799" cy="390939"/>
            <a:chOff x="79513" y="1653208"/>
            <a:chExt cx="12029799" cy="3909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34B683D-F264-4470-869A-1ACC705951A9}"/>
                </a:ext>
              </a:extLst>
            </p:cNvPr>
            <p:cNvCxnSpPr/>
            <p:nvPr/>
          </p:nvCxnSpPr>
          <p:spPr>
            <a:xfrm>
              <a:off x="530679" y="1848678"/>
              <a:ext cx="1112746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row: Right 7">
              <a:extLst>
                <a:ext uri="{FF2B5EF4-FFF2-40B4-BE49-F238E27FC236}">
                  <a16:creationId xmlns:a16="http://schemas.microsoft.com/office/drawing/2014/main" id="{EFC9DFE5-7BF6-432E-A340-A7D13A8AB6B6}"/>
                </a:ext>
              </a:extLst>
            </p:cNvPr>
            <p:cNvSpPr/>
            <p:nvPr/>
          </p:nvSpPr>
          <p:spPr>
            <a:xfrm>
              <a:off x="79513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Right 8">
              <a:extLst>
                <a:ext uri="{FF2B5EF4-FFF2-40B4-BE49-F238E27FC236}">
                  <a16:creationId xmlns:a16="http://schemas.microsoft.com/office/drawing/2014/main" id="{6DAA1DE1-EFB0-4C3A-8050-62347824244B}"/>
                </a:ext>
              </a:extLst>
            </p:cNvPr>
            <p:cNvSpPr/>
            <p:nvPr/>
          </p:nvSpPr>
          <p:spPr>
            <a:xfrm rot="10800000">
              <a:off x="11658146" y="1653208"/>
              <a:ext cx="451166" cy="39093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59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0C1860-394F-C245-96CA-9DED3DAAF758}"/>
              </a:ext>
            </a:extLst>
          </p:cNvPr>
          <p:cNvSpPr/>
          <p:nvPr/>
        </p:nvSpPr>
        <p:spPr>
          <a:xfrm>
            <a:off x="178420" y="1126274"/>
            <a:ext cx="11151219" cy="42151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/>
                </a:solidFill>
                <a:uFillTx/>
              </a:rPr>
              <a:t>Scrum team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17316-753C-8E4A-A349-65AFE9D5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about Scrum: Roles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5CEB3C-2971-124F-9BF8-FE6C59B63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133342"/>
              </p:ext>
            </p:extLst>
          </p:nvPr>
        </p:nvGraphicFramePr>
        <p:xfrm>
          <a:off x="510090" y="1616074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Interface between development team and stakeholders.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defining and managing work backlog.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domain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adequate time to do job well.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BF9078E-A231-594D-88CA-B5AAE5E1AD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19202"/>
              </p:ext>
            </p:extLst>
          </p:nvPr>
        </p:nvGraphicFramePr>
        <p:xfrm>
          <a:off x="4063612" y="1616073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Scrum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Leads and coaches development team.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Assures scrum processes followed.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Needs good Scrum knowledge and discipline.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a developer if sufficient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ED302F-29E1-9D43-9FD2-6CD65A91DB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96891"/>
              </p:ext>
            </p:extLst>
          </p:nvPr>
        </p:nvGraphicFramePr>
        <p:xfrm>
          <a:off x="7617134" y="1616072"/>
          <a:ext cx="3325929" cy="3457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5929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5305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292715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Cross-functional group of 3 – 9 that develops product.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Completes all work necessary to be done-done.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Collectively need design, development, testing, documentation skills.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in collaboration with product owner, scrum master.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43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1C91B1F-F35F-AD4E-9C87-2DD81F94925D}"/>
              </a:ext>
            </a:extLst>
          </p:cNvPr>
          <p:cNvSpPr/>
          <p:nvPr/>
        </p:nvSpPr>
        <p:spPr>
          <a:xfrm>
            <a:off x="11248168" y="2811759"/>
            <a:ext cx="937245" cy="122076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Repeat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5554CB6F-5C93-AD4B-872C-93D42CDE5F35}"/>
              </a:ext>
            </a:extLst>
          </p:cNvPr>
          <p:cNvSpPr/>
          <p:nvPr/>
        </p:nvSpPr>
        <p:spPr>
          <a:xfrm>
            <a:off x="9229351" y="2881443"/>
            <a:ext cx="2077989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Retrospective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116B00C3-16F5-CB4C-A433-B456B6DDEED3}"/>
              </a:ext>
            </a:extLst>
          </p:cNvPr>
          <p:cNvSpPr/>
          <p:nvPr/>
        </p:nvSpPr>
        <p:spPr>
          <a:xfrm>
            <a:off x="4275200" y="2881443"/>
            <a:ext cx="2650271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Sprint: 1 – 3 weeks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8D99734D-51AB-9D42-9214-59E2A8C66A3B}"/>
              </a:ext>
            </a:extLst>
          </p:cNvPr>
          <p:cNvSpPr/>
          <p:nvPr/>
        </p:nvSpPr>
        <p:spPr>
          <a:xfrm>
            <a:off x="1408705" y="2920450"/>
            <a:ext cx="1535850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*Sprint Planning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8837C-AFA0-DD4D-A558-71240D71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96" y="193226"/>
            <a:ext cx="11372473" cy="510909"/>
          </a:xfrm>
        </p:spPr>
        <p:txBody>
          <a:bodyPr/>
          <a:lstStyle/>
          <a:p>
            <a:r>
              <a:rPr lang="en-US" dirty="0"/>
              <a:t>A Bit about Scrum: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C29F5D-EE4C-4E43-8D49-CE8DAEFCAC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243427"/>
              </p:ext>
            </p:extLst>
          </p:nvPr>
        </p:nvGraphicFramePr>
        <p:xfrm>
          <a:off x="55758" y="2686591"/>
          <a:ext cx="1651306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3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Prioritized requirements, features of the product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086A849-91B1-174A-A0CA-30B1F06EE4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471756"/>
              </p:ext>
            </p:extLst>
          </p:nvPr>
        </p:nvGraphicFramePr>
        <p:xfrm>
          <a:off x="2955706" y="2686590"/>
          <a:ext cx="1629008" cy="1832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008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Enough work for sprint; integral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9" name="Circular Arrow 8">
            <a:extLst>
              <a:ext uri="{FF2B5EF4-FFF2-40B4-BE49-F238E27FC236}">
                <a16:creationId xmlns:a16="http://schemas.microsoft.com/office/drawing/2014/main" id="{0A1CDFE9-1515-6E43-B30D-4E286DF8F2A0}"/>
              </a:ext>
            </a:extLst>
          </p:cNvPr>
          <p:cNvSpPr/>
          <p:nvPr/>
        </p:nvSpPr>
        <p:spPr>
          <a:xfrm>
            <a:off x="4374070" y="1048194"/>
            <a:ext cx="2569059" cy="2191585"/>
          </a:xfrm>
          <a:prstGeom prst="circularArrow">
            <a:avLst>
              <a:gd name="adj1" fmla="val 16947"/>
              <a:gd name="adj2" fmla="val 1010363"/>
              <a:gd name="adj3" fmla="val 8964256"/>
              <a:gd name="adj4" fmla="val 10800000"/>
              <a:gd name="adj5" fmla="val 1603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Daily scrum</a:t>
            </a:r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80C7411D-685E-964A-B70B-C2A67344CE2E}"/>
              </a:ext>
            </a:extLst>
          </p:cNvPr>
          <p:cNvSpPr/>
          <p:nvPr/>
        </p:nvSpPr>
        <p:spPr>
          <a:xfrm>
            <a:off x="6670287" y="2881443"/>
            <a:ext cx="1385682" cy="1025912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Sprint Review</a:t>
            </a:r>
          </a:p>
        </p:txBody>
      </p:sp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CBC7826A-438B-9247-BBC7-2244F4610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480295"/>
              </p:ext>
            </p:extLst>
          </p:nvPr>
        </p:nvGraphicFramePr>
        <p:xfrm>
          <a:off x="8044818" y="2641131"/>
          <a:ext cx="1492406" cy="156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406">
                  <a:extLst>
                    <a:ext uri="{9D8B030D-6E8A-4147-A177-3AD203B41FA5}">
                      <a16:colId xmlns:a16="http://schemas.microsoft.com/office/drawing/2014/main" val="3557367793"/>
                    </a:ext>
                  </a:extLst>
                </a:gridCol>
              </a:tblGrid>
              <a:tr h="36946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76346"/>
                  </a:ext>
                </a:extLst>
              </a:tr>
              <a:tr h="11925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Product with new working 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138684"/>
                  </a:ext>
                </a:extLst>
              </a:tr>
            </a:tbl>
          </a:graphicData>
        </a:graphic>
      </p:graphicFrame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63EA729-AA6E-6A44-88BD-3456E5FAEADF}"/>
              </a:ext>
            </a:extLst>
          </p:cNvPr>
          <p:cNvSpPr/>
          <p:nvPr/>
        </p:nvSpPr>
        <p:spPr>
          <a:xfrm>
            <a:off x="6670287" y="278731"/>
            <a:ext cx="4067053" cy="1393902"/>
          </a:xfrm>
          <a:prstGeom prst="wedgeRectCallout">
            <a:avLst>
              <a:gd name="adj1" fmla="val -57707"/>
              <a:gd name="adj2" fmla="val 80425"/>
            </a:avLst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  <a:uFillTx/>
              </a:rPr>
              <a:t>15-min standup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did you do yesterday?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will you do today?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</a:rPr>
              <a:t>What is blocking progress?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12FC6-5356-3D44-8849-9E5281891D22}"/>
              </a:ext>
            </a:extLst>
          </p:cNvPr>
          <p:cNvSpPr/>
          <p:nvPr/>
        </p:nvSpPr>
        <p:spPr>
          <a:xfrm>
            <a:off x="299158" y="5062654"/>
            <a:ext cx="2219093" cy="9144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uFillTx/>
              </a:rPr>
              <a:t>* Sprint planning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happens during</a:t>
            </a:r>
            <a:br>
              <a:rPr lang="en-US" dirty="0">
                <a:solidFill>
                  <a:schemeClr val="tx1"/>
                </a:solidFill>
                <a:uFillTx/>
              </a:rPr>
            </a:br>
            <a:r>
              <a:rPr lang="en-US" dirty="0">
                <a:solidFill>
                  <a:schemeClr val="tx1"/>
                </a:solidFill>
                <a:uFillTx/>
              </a:rPr>
              <a:t>  previous sprint</a:t>
            </a:r>
          </a:p>
        </p:txBody>
      </p:sp>
    </p:spTree>
    <p:extLst>
      <p:ext uri="{BB962C8B-B14F-4D97-AF65-F5344CB8AC3E}">
        <p14:creationId xmlns:p14="http://schemas.microsoft.com/office/powerpoint/2010/main" val="1342060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Policy</a:t>
            </a:r>
          </a:p>
          <a:p>
            <a:r>
              <a:rPr lang="en-US" dirty="0"/>
              <a:t>Checklists</a:t>
            </a:r>
          </a:p>
          <a:p>
            <a:r>
              <a:rPr lang="en-US" dirty="0"/>
              <a:t>Kanban Board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Management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36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7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Issues-only GitHub repo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3568" y="1075038"/>
            <a:ext cx="11612001" cy="4588180"/>
          </a:xfrm>
        </p:spPr>
        <p:txBody>
          <a:bodyPr/>
          <a:lstStyle/>
          <a:p>
            <a:r>
              <a:rPr lang="en-US" dirty="0"/>
              <a:t>Go to https://</a:t>
            </a:r>
            <a:r>
              <a:rPr lang="en-US" dirty="0" err="1"/>
              <a:t>github.com</a:t>
            </a:r>
            <a:r>
              <a:rPr lang="en-US" dirty="0"/>
              <a:t>/username 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https://github.com/maherou</a:t>
            </a:r>
            <a:endParaRPr lang="en-US" dirty="0"/>
          </a:p>
          <a:p>
            <a:r>
              <a:rPr lang="en-US" dirty="0"/>
              <a:t>Create new repo:</a:t>
            </a:r>
          </a:p>
          <a:p>
            <a:pPr lvl="1"/>
            <a:r>
              <a:rPr lang="en-US" dirty="0"/>
              <a:t>Click on “+” (upper right).</a:t>
            </a:r>
          </a:p>
          <a:p>
            <a:pPr lvl="1"/>
            <a:r>
              <a:rPr lang="en-US" dirty="0"/>
              <a:t>Select New repository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Give repo a name, e.g., </a:t>
            </a:r>
            <a:r>
              <a:rPr lang="en-US" b="1" dirty="0"/>
              <a:t>Issues</a:t>
            </a:r>
          </a:p>
          <a:p>
            <a:pPr lvl="1"/>
            <a:r>
              <a:rPr lang="en-US" dirty="0"/>
              <a:t>Select Public.  In real life, this repo is often private (requires $ or special status)</a:t>
            </a:r>
          </a:p>
          <a:p>
            <a:pPr lvl="1"/>
            <a:r>
              <a:rPr lang="en-US" dirty="0" err="1"/>
              <a:t>Init</a:t>
            </a:r>
            <a:r>
              <a:rPr lang="en-US" dirty="0"/>
              <a:t> with README.</a:t>
            </a:r>
          </a:p>
          <a:p>
            <a:pPr lvl="1"/>
            <a:r>
              <a:rPr lang="en-US" dirty="0"/>
              <a:t>Don’t add .</a:t>
            </a:r>
            <a:r>
              <a:rPr lang="en-US" dirty="0" err="1"/>
              <a:t>gitignore</a:t>
            </a:r>
            <a:r>
              <a:rPr lang="en-US" dirty="0"/>
              <a:t> or license.</a:t>
            </a:r>
          </a:p>
          <a:p>
            <a:pPr lvl="1"/>
            <a:r>
              <a:rPr lang="en-US" dirty="0"/>
              <a:t>Click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458202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Team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0324"/>
            <a:ext cx="11369809" cy="4534408"/>
          </a:xfrm>
        </p:spPr>
        <p:txBody>
          <a:bodyPr/>
          <a:lstStyle/>
          <a:p>
            <a:r>
              <a:rPr lang="en-US" sz="2400" dirty="0"/>
              <a:t>Create file:</a:t>
            </a:r>
          </a:p>
          <a:p>
            <a:pPr lvl="1"/>
            <a:r>
              <a:rPr lang="en-US" sz="2000" dirty="0"/>
              <a:t>Go to new repo: Issues.</a:t>
            </a:r>
          </a:p>
          <a:p>
            <a:pPr lvl="1"/>
            <a:r>
              <a:rPr lang="en-US" sz="2000" dirty="0"/>
              <a:t>Select &lt;&gt; Code tab.</a:t>
            </a:r>
          </a:p>
          <a:p>
            <a:pPr lvl="1"/>
            <a:r>
              <a:rPr lang="en-US" sz="2000" dirty="0"/>
              <a:t>Select Create new file </a:t>
            </a:r>
            <a:r>
              <a:rPr lang="en-US" sz="2000" dirty="0" err="1"/>
              <a:t>TeamPolicy.md</a:t>
            </a:r>
            <a:endParaRPr lang="en-US" sz="2000" dirty="0"/>
          </a:p>
          <a:p>
            <a:r>
              <a:rPr lang="en-US" sz="2400" dirty="0"/>
              <a:t>Questions to address:</a:t>
            </a:r>
          </a:p>
          <a:p>
            <a:pPr lvl="1"/>
            <a:r>
              <a:rPr lang="en-US" sz="2000" dirty="0"/>
              <a:t>How members support team?</a:t>
            </a:r>
          </a:p>
          <a:p>
            <a:pPr lvl="1"/>
            <a:r>
              <a:rPr lang="en-US" sz="2000" dirty="0"/>
              <a:t>How team supports members?</a:t>
            </a:r>
          </a:p>
          <a:p>
            <a:r>
              <a:rPr lang="en-US" sz="2400" dirty="0"/>
              <a:t>Community version: </a:t>
            </a:r>
          </a:p>
          <a:p>
            <a:pPr lvl="1"/>
            <a:r>
              <a:rPr lang="en-US" sz="2000" dirty="0">
                <a:hlinkClick r:id="rId3"/>
              </a:rPr>
              <a:t>http://contributor-covenant.org</a:t>
            </a:r>
            <a:endParaRPr lang="en-US" sz="2000" dirty="0"/>
          </a:p>
          <a:p>
            <a:r>
              <a:rPr lang="en-US" sz="2400" dirty="0"/>
              <a:t>Policy is living document:</a:t>
            </a:r>
          </a:p>
          <a:p>
            <a:pPr lvl="1"/>
            <a:r>
              <a:rPr lang="en-US" sz="2000" dirty="0"/>
              <a:t>Informal good practices added.</a:t>
            </a:r>
          </a:p>
          <a:p>
            <a:pPr lvl="1"/>
            <a:r>
              <a:rPr lang="en-US" sz="2000" dirty="0"/>
              <a:t>Avoidable bad situations addressed.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60" y="411480"/>
            <a:ext cx="5500409" cy="5787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388442" y="59312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31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3a: Create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Type in task statement 1 (from list).</a:t>
            </a:r>
          </a:p>
          <a:p>
            <a:pPr lvl="1"/>
            <a:r>
              <a:rPr lang="en-US" dirty="0"/>
              <a:t>Type in title only.</a:t>
            </a:r>
          </a:p>
          <a:p>
            <a:r>
              <a:rPr lang="en-US" dirty="0"/>
              <a:t>Click Submit new issue</a:t>
            </a:r>
          </a:p>
          <a:p>
            <a:r>
              <a:rPr lang="en-US" dirty="0"/>
              <a:t>Repeat.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r="10071"/>
          <a:stretch/>
        </p:blipFill>
        <p:spPr>
          <a:xfrm>
            <a:off x="6583156" y="38431"/>
            <a:ext cx="5605669" cy="5242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051051" y="922389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134294" y="1268915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2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 for managing transitions and steady work.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Teams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4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759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1077" y="85006"/>
            <a:ext cx="4177155" cy="662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3b: Create Initiation Checklist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Issues tab.</a:t>
            </a:r>
          </a:p>
          <a:p>
            <a:r>
              <a:rPr lang="en-US" dirty="0"/>
              <a:t>Click on New Issue.</a:t>
            </a:r>
          </a:p>
          <a:p>
            <a:r>
              <a:rPr lang="en-US" dirty="0"/>
              <a:t>Select a classmate.</a:t>
            </a:r>
          </a:p>
          <a:p>
            <a:r>
              <a:rPr lang="en-US" dirty="0"/>
              <a:t>Type in title: Pat Evans Initiation Checklist</a:t>
            </a:r>
          </a:p>
          <a:p>
            <a:r>
              <a:rPr lang="en-US" dirty="0"/>
              <a:t>Add checklist items:</a:t>
            </a:r>
          </a:p>
          <a:p>
            <a:pPr lvl="1"/>
            <a:r>
              <a:rPr lang="en-US" dirty="0"/>
              <a:t>Use syntax:</a:t>
            </a:r>
            <a:br>
              <a:rPr lang="en-US" dirty="0"/>
            </a:br>
            <a:r>
              <a:rPr lang="mr-IN" dirty="0"/>
              <a:t>- [</a:t>
            </a:r>
            <a:r>
              <a:rPr lang="en-US" dirty="0"/>
              <a:t> ] Description</a:t>
            </a:r>
          </a:p>
        </p:txBody>
      </p:sp>
      <p:sp>
        <p:nvSpPr>
          <p:cNvPr id="5" name="Oval 4"/>
          <p:cNvSpPr/>
          <p:nvPr/>
        </p:nvSpPr>
        <p:spPr>
          <a:xfrm>
            <a:off x="8180794" y="20973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03D3C6-729B-40DF-9039-94718A9883E5}"/>
              </a:ext>
            </a:extLst>
          </p:cNvPr>
          <p:cNvSpPr txBox="1"/>
          <p:nvPr/>
        </p:nvSpPr>
        <p:spPr>
          <a:xfrm>
            <a:off x="1843094" y="5321586"/>
            <a:ext cx="186461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1"/>
                </a:solidFill>
              </a:rPr>
              <a:t>Spaces required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5928F4-8063-473A-BBE6-4682D00994F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352282" y="5022761"/>
            <a:ext cx="49081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7D193-D228-4415-A227-616D9A4C2C2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1577662" y="5022761"/>
            <a:ext cx="265432" cy="46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700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Kanban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25" y="1544630"/>
            <a:ext cx="11369809" cy="4047778"/>
          </a:xfrm>
        </p:spPr>
        <p:txBody>
          <a:bodyPr/>
          <a:lstStyle/>
          <a:p>
            <a:r>
              <a:rPr lang="en-US" dirty="0"/>
              <a:t>Select Projects tab</a:t>
            </a:r>
          </a:p>
          <a:p>
            <a:r>
              <a:rPr lang="en-US" dirty="0"/>
              <a:t>Click New Project</a:t>
            </a:r>
          </a:p>
          <a:p>
            <a:r>
              <a:rPr lang="en-US" dirty="0"/>
              <a:t>Use title </a:t>
            </a:r>
          </a:p>
          <a:p>
            <a:pPr lvl="1"/>
            <a:r>
              <a:rPr lang="en-US" dirty="0"/>
              <a:t>Team Kanban board</a:t>
            </a:r>
          </a:p>
          <a:p>
            <a:r>
              <a:rPr lang="en-US" dirty="0"/>
              <a:t>Add these columns:</a:t>
            </a:r>
          </a:p>
          <a:p>
            <a:pPr lvl="1"/>
            <a:r>
              <a:rPr lang="en-US" dirty="0"/>
              <a:t>Backlog, Ready, In progress, In review, Done.</a:t>
            </a:r>
          </a:p>
          <a:p>
            <a:r>
              <a:rPr lang="en-US" dirty="0"/>
              <a:t>Click on +Add cards (upper right).</a:t>
            </a:r>
          </a:p>
          <a:p>
            <a:pPr lvl="1"/>
            <a:r>
              <a:rPr lang="en-US" dirty="0"/>
              <a:t>Move each issue to the proper Kanban column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63" y="803119"/>
            <a:ext cx="7918162" cy="34243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16164" y="1040314"/>
            <a:ext cx="827903" cy="45720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20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86193"/>
            <a:ext cx="11372473" cy="510909"/>
          </a:xfrm>
        </p:spPr>
        <p:txBody>
          <a:bodyPr/>
          <a:lstStyle/>
          <a:p>
            <a:r>
              <a:rPr lang="en-US" dirty="0"/>
              <a:t>Next Steps: Real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697103"/>
            <a:ext cx="11369809" cy="4966116"/>
          </a:xfrm>
        </p:spPr>
        <p:txBody>
          <a:bodyPr/>
          <a:lstStyle/>
          <a:p>
            <a:r>
              <a:rPr lang="en-US" dirty="0"/>
              <a:t>Create a GitHub Org and set of repos for your team:</a:t>
            </a:r>
          </a:p>
          <a:p>
            <a:pPr lvl="1"/>
            <a:r>
              <a:rPr lang="en-US" dirty="0"/>
              <a:t>Each team member has an individual repo.</a:t>
            </a:r>
          </a:p>
          <a:p>
            <a:pPr lvl="1"/>
            <a:r>
              <a:rPr lang="en-US" dirty="0"/>
              <a:t>Each project has a repo.</a:t>
            </a:r>
          </a:p>
          <a:p>
            <a:pPr lvl="1"/>
            <a:r>
              <a:rPr lang="en-US" dirty="0"/>
              <a:t>One special repo for issues.</a:t>
            </a:r>
          </a:p>
          <a:p>
            <a:r>
              <a:rPr lang="en-US" dirty="0"/>
              <a:t>Track all work:</a:t>
            </a:r>
          </a:p>
          <a:p>
            <a:pPr lvl="1"/>
            <a:r>
              <a:rPr lang="en-US" dirty="0"/>
              <a:t>Use checklists for initiation, exit, any big new effort.</a:t>
            </a:r>
          </a:p>
          <a:p>
            <a:pPr lvl="1"/>
            <a:r>
              <a:rPr lang="en-US" dirty="0"/>
              <a:t>Create Kanban board. Keep it current.</a:t>
            </a:r>
          </a:p>
          <a:p>
            <a:pPr lvl="1"/>
            <a:r>
              <a:rPr lang="en-US" dirty="0"/>
              <a:t>Aggregate related issues using milestones.</a:t>
            </a:r>
          </a:p>
          <a:p>
            <a:r>
              <a:rPr lang="en-US" dirty="0"/>
              <a:t>Drive meetings using Kanban board.</a:t>
            </a:r>
          </a:p>
          <a:p>
            <a:r>
              <a:rPr lang="en-US" dirty="0"/>
              <a:t>Adapt this approach to meet your needs.</a:t>
            </a:r>
          </a:p>
          <a:p>
            <a:r>
              <a:rPr lang="en-US" dirty="0"/>
              <a:t>When you start to get sloppy, get back on track.</a:t>
            </a:r>
          </a:p>
        </p:txBody>
      </p:sp>
    </p:spTree>
    <p:extLst>
      <p:ext uri="{BB962C8B-B14F-4D97-AF65-F5344CB8AC3E}">
        <p14:creationId xmlns:p14="http://schemas.microsoft.com/office/powerpoint/2010/main" val="52040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interaction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443135"/>
            <a:ext cx="8712982" cy="4391608"/>
          </a:xfrm>
        </p:spPr>
        <p:txBody>
          <a:bodyPr>
            <a:normAutofit/>
          </a:bodyPr>
          <a:lstStyle/>
          <a:p>
            <a:r>
              <a:rPr lang="en-US" dirty="0"/>
              <a:t>Team composition:</a:t>
            </a:r>
          </a:p>
          <a:p>
            <a:pPr lvl="1"/>
            <a:r>
              <a:rPr lang="en-US" b="0" dirty="0"/>
              <a:t>Senior staff, faculty: </a:t>
            </a:r>
          </a:p>
          <a:p>
            <a:pPr lvl="2"/>
            <a:r>
              <a:rPr lang="en-US" b="0" dirty="0"/>
              <a:t>Stable presence, in charg</a:t>
            </a:r>
            <a:r>
              <a:rPr lang="en-US" dirty="0"/>
              <a:t>e of science questions, experiments.</a:t>
            </a:r>
          </a:p>
          <a:p>
            <a:pPr lvl="2"/>
            <a:r>
              <a:rPr lang="en-US" b="0" dirty="0"/>
              <a:t>Know the conceptual models well.</a:t>
            </a:r>
          </a:p>
          <a:p>
            <a:pPr lvl="2"/>
            <a:r>
              <a:rPr lang="en-US" b="0" dirty="0"/>
              <a:t>Spend less time writing code, fuzzy on details.</a:t>
            </a:r>
          </a:p>
          <a:p>
            <a:pPr lvl="1"/>
            <a:r>
              <a:rPr lang="en-US" dirty="0"/>
              <a:t>Junior staff, students:</a:t>
            </a:r>
          </a:p>
          <a:p>
            <a:pPr lvl="2"/>
            <a:r>
              <a:rPr lang="en-US" b="0" dirty="0"/>
              <a:t>Transient, dual focus (science results, next position).</a:t>
            </a:r>
          </a:p>
          <a:p>
            <a:pPr lvl="2"/>
            <a:r>
              <a:rPr lang="en-US" dirty="0"/>
              <a:t>Staged experience: New, experienced, departing.</a:t>
            </a:r>
          </a:p>
          <a:p>
            <a:pPr lvl="2"/>
            <a:r>
              <a:rPr lang="en-US" b="0" dirty="0"/>
              <a:t>Learning conceptual models.</a:t>
            </a:r>
          </a:p>
          <a:p>
            <a:pPr lvl="2"/>
            <a:r>
              <a:rPr lang="en-US" b="0" dirty="0"/>
              <a:t>Write most code, know details.</a:t>
            </a:r>
          </a:p>
          <a:p>
            <a:pPr lvl="2"/>
            <a:endParaRPr lang="en-US" b="0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5F652968-23FE-6B49-B6A3-B1FAC7EEEF4F}"/>
              </a:ext>
            </a:extLst>
          </p:cNvPr>
          <p:cNvSpPr/>
          <p:nvPr/>
        </p:nvSpPr>
        <p:spPr>
          <a:xfrm>
            <a:off x="8008536" y="3175280"/>
            <a:ext cx="3456633" cy="2239586"/>
          </a:xfrm>
          <a:prstGeom prst="fram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81DA-A251-DC4E-B339-C5EE502B932F}"/>
              </a:ext>
            </a:extLst>
          </p:cNvPr>
          <p:cNvSpPr txBox="1"/>
          <p:nvPr/>
        </p:nvSpPr>
        <p:spPr>
          <a:xfrm>
            <a:off x="8415494" y="3616563"/>
            <a:ext cx="26427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Large teams have additional interaction challenges, and are often composed of smaller sub-teams.</a:t>
            </a:r>
          </a:p>
        </p:txBody>
      </p:sp>
    </p:spTree>
    <p:extLst>
      <p:ext uri="{BB962C8B-B14F-4D97-AF65-F5344CB8AC3E}">
        <p14:creationId xmlns:p14="http://schemas.microsoft.com/office/powerpoint/2010/main" val="377841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team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105" y="1704392"/>
            <a:ext cx="8712982" cy="4391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Heavy processes are often neither necessary nor appropriate</a:t>
            </a:r>
          </a:p>
          <a:p>
            <a:pPr lvl="1"/>
            <a:r>
              <a:rPr lang="en-US" dirty="0"/>
              <a:t>Adopt only those processes that add value</a:t>
            </a:r>
          </a:p>
          <a:p>
            <a:r>
              <a:rPr lang="en-US" dirty="0"/>
              <a:t>Ramping up new junior members:</a:t>
            </a:r>
          </a:p>
          <a:p>
            <a:pPr lvl="1"/>
            <a:r>
              <a:rPr lang="en-US" b="0" dirty="0"/>
              <a:t>Background.</a:t>
            </a:r>
          </a:p>
          <a:p>
            <a:pPr lvl="1"/>
            <a:r>
              <a:rPr lang="en-US" dirty="0"/>
              <a:t>Conceptual models.</a:t>
            </a:r>
          </a:p>
          <a:p>
            <a:pPr lvl="1"/>
            <a:r>
              <a:rPr lang="en-US" b="0" dirty="0"/>
              <a:t>Software practices, processes, tools.</a:t>
            </a:r>
          </a:p>
          <a:p>
            <a:r>
              <a:rPr lang="en-US" dirty="0"/>
              <a:t>Preparing for departure of experienced juniors.</a:t>
            </a:r>
          </a:p>
          <a:p>
            <a:pPr lvl="1"/>
            <a:r>
              <a:rPr lang="en-US" b="0" dirty="0"/>
              <a:t>Doing today those things needed for retaining work value.</a:t>
            </a:r>
          </a:p>
          <a:p>
            <a:pPr lvl="1"/>
            <a:r>
              <a:rPr lang="en-US" dirty="0"/>
              <a:t>Managing dual focus.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90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002854" y="1430896"/>
            <a:ext cx="7919214" cy="4341547"/>
            <a:chOff x="2035373" y="1754453"/>
            <a:chExt cx="7919214" cy="4341547"/>
          </a:xfrm>
        </p:grpSpPr>
        <p:sp>
          <p:nvSpPr>
            <p:cNvPr id="2" name="Rectangle 1"/>
            <p:cNvSpPr/>
            <p:nvPr/>
          </p:nvSpPr>
          <p:spPr>
            <a:xfrm>
              <a:off x="2466237" y="175445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Initiation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project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initiation checklist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5202079" y="1758537"/>
              <a:ext cx="1989500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initiation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Initiate project activities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965088" y="1754453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900" dirty="0">
                  <a:solidFill>
                    <a:prstClr val="black"/>
                  </a:solidFill>
                  <a:sym typeface="Helvetica Light" charset="0"/>
                </a:rPr>
                <a:t>Ongoing Planning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Kanban workflow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65088" y="3399475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Ongoing Work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Conduct activities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Observe policies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51221" y="5020696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Exit Setup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Identify final deliverables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Create exit checklist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66237" y="3382944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Repeat</a:t>
              </a:r>
              <a:br>
                <a:rPr lang="en-US" sz="2000" dirty="0">
                  <a:solidFill>
                    <a:prstClr val="black"/>
                  </a:solidFill>
                  <a:sym typeface="Helvetica Light" charset="0"/>
                </a:rPr>
              </a:b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350" i="1" dirty="0">
                  <a:solidFill>
                    <a:prstClr val="black"/>
                  </a:solidFill>
                  <a:sym typeface="Helvetica Light" charset="0"/>
                </a:rPr>
                <a:t>Start process again</a:t>
              </a:r>
            </a:p>
          </p:txBody>
        </p:sp>
        <p:cxnSp>
          <p:nvCxnSpPr>
            <p:cNvPr id="9" name="Straight Arrow Connector 8"/>
            <p:cNvCxnSpPr>
              <a:stCxn id="2" idx="3"/>
              <a:endCxn id="3" idx="1"/>
            </p:cNvCxnSpPr>
            <p:nvPr/>
          </p:nvCxnSpPr>
          <p:spPr>
            <a:xfrm>
              <a:off x="4455735" y="2285435"/>
              <a:ext cx="746344" cy="4083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" idx="3"/>
            </p:cNvCxnSpPr>
            <p:nvPr/>
          </p:nvCxnSpPr>
          <p:spPr>
            <a:xfrm>
              <a:off x="7204876" y="2285432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55736" y="5547591"/>
              <a:ext cx="746345" cy="8168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9244783" y="2804513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433823" y="2822758"/>
              <a:ext cx="1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6" idx="0"/>
            </p:cNvCxnSpPr>
            <p:nvPr/>
          </p:nvCxnSpPr>
          <p:spPr>
            <a:xfrm>
              <a:off x="8945970" y="4461436"/>
              <a:ext cx="1" cy="55926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442714" y="5005089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Depart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complete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transferred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Contribution sustained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20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204876" y="5547591"/>
              <a:ext cx="746345" cy="408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0"/>
            </p:cNvCxnSpPr>
            <p:nvPr/>
          </p:nvCxnSpPr>
          <p:spPr>
            <a:xfrm>
              <a:off x="3433821" y="4454364"/>
              <a:ext cx="3642" cy="550724"/>
            </a:xfrm>
            <a:prstGeom prst="straightConnector1">
              <a:avLst/>
            </a:prstGeom>
            <a:ln w="412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011960" y="3243789"/>
              <a:ext cx="2424065" cy="13669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dirty="0">
                  <a:solidFill>
                    <a:prstClr val="black"/>
                  </a:solidFill>
                  <a:sym typeface="Helvetica Light" charset="0"/>
                </a:rPr>
                <a:t>Team Member Lifecycle</a:t>
              </a:r>
            </a:p>
            <a:p>
              <a:pPr marL="285750" indent="-285750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endParaRPr lang="en-US" sz="100" i="1" dirty="0">
                <a:solidFill>
                  <a:prstClr val="black"/>
                </a:solidFill>
                <a:sym typeface="Helvetica Light" charset="0"/>
              </a:endParaRP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Quick ramp up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Disciplined activities</a:t>
              </a:r>
            </a:p>
            <a:p>
              <a:pPr marL="285750" indent="-285750" defTabSz="6858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400" i="1" dirty="0">
                  <a:solidFill>
                    <a:prstClr val="black"/>
                  </a:solidFill>
                  <a:sym typeface="Helvetica Light" charset="0"/>
                </a:rPr>
                <a:t>Sustained contributions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08729" y="5034040"/>
              <a:ext cx="1989499" cy="1061960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77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</a:gra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sym typeface="Helvetica Light" charset="0"/>
                </a:rPr>
                <a:t>Ramp Down</a:t>
              </a:r>
            </a:p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prstClr val="black"/>
                </a:solidFill>
                <a:sym typeface="Helvetica Light" charset="0"/>
              </a:endParaRP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Work exit checklist</a:t>
              </a:r>
            </a:p>
            <a:p>
              <a:pPr marL="214313" indent="-214313" defTabSz="685800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Char char="•"/>
              </a:pPr>
              <a:r>
                <a:rPr lang="en-US" sz="1200" i="1" dirty="0">
                  <a:solidFill>
                    <a:prstClr val="black"/>
                  </a:solidFill>
                  <a:sym typeface="Helvetica Light" charset="0"/>
                </a:rPr>
                <a:t>Leave project activities</a:t>
              </a:r>
              <a:endParaRPr lang="en-US" sz="10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 flipV="1">
              <a:off x="8713549" y="2816413"/>
              <a:ext cx="2170" cy="58306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1867377" y="2185652"/>
              <a:ext cx="600795" cy="2648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sym typeface="Helvetica Light" charset="0"/>
                </a:rPr>
                <a:t>Start</a:t>
              </a:r>
              <a:endParaRPr lang="en-US" sz="1350" i="1" dirty="0">
                <a:solidFill>
                  <a:prstClr val="black"/>
                </a:solidFill>
                <a:sym typeface="Helvetica Light" charset="0"/>
              </a:endParaRPr>
            </a:p>
          </p:txBody>
        </p:sp>
        <p:cxnSp>
          <p:nvCxnSpPr>
            <p:cNvPr id="24" name="Straight Arrow Connector 23"/>
            <p:cNvCxnSpPr>
              <a:endCxn id="2" idx="1"/>
            </p:cNvCxnSpPr>
            <p:nvPr/>
          </p:nvCxnSpPr>
          <p:spPr>
            <a:xfrm flipV="1">
              <a:off x="2292300" y="2285434"/>
              <a:ext cx="173937" cy="572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61108" y="322033"/>
            <a:ext cx="9511085" cy="693967"/>
          </a:xfrm>
        </p:spPr>
        <p:txBody>
          <a:bodyPr/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Research Team Member Lifecycle</a:t>
            </a:r>
          </a:p>
        </p:txBody>
      </p:sp>
    </p:spTree>
    <p:extLst>
      <p:ext uri="{BB962C8B-B14F-4D97-AF65-F5344CB8AC3E}">
        <p14:creationId xmlns:p14="http://schemas.microsoft.com/office/powerpoint/2010/main" val="15698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 &amp; Policies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96695519"/>
              </p:ext>
            </p:extLst>
          </p:nvPr>
        </p:nvGraphicFramePr>
        <p:xfrm>
          <a:off x="365761" y="1456454"/>
          <a:ext cx="73333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4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 Member Phase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Team</a:t>
                      </a:r>
                      <a:r>
                        <a:rPr lang="en-US" baseline="0" dirty="0"/>
                        <a:t> 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Contributor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Departing 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365760" y="2754031"/>
            <a:ext cx="7033202" cy="338328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New, departing team member checklists:  </a:t>
            </a:r>
          </a:p>
          <a:p>
            <a:pPr lvl="1"/>
            <a:r>
              <a:rPr lang="en-US" dirty="0"/>
              <a:t>Example: Trilinos New Developer Checklist.</a:t>
            </a:r>
          </a:p>
          <a:p>
            <a:pPr lvl="1"/>
            <a:r>
              <a:rPr lang="en-US" dirty="0"/>
              <a:t>Simple – prevents omissions</a:t>
            </a:r>
          </a:p>
          <a:p>
            <a:pPr lvl="1"/>
            <a:r>
              <a:rPr lang="en-US" u="sng" dirty="0">
                <a:hlinkClick r:id="rId2"/>
              </a:rPr>
              <a:t>https://github.com/trilinos/Trilinos/wiki/New-Trilinos-Developers</a:t>
            </a:r>
            <a:endParaRPr lang="en-US" u="sng" dirty="0"/>
          </a:p>
          <a:p>
            <a:r>
              <a:rPr lang="en-US" dirty="0"/>
              <a:t>Steady state: Policy-driven. </a:t>
            </a:r>
          </a:p>
          <a:p>
            <a:pPr lvl="1"/>
            <a:r>
              <a:rPr lang="en-US" dirty="0"/>
              <a:t>Example: xSDK Community policies.</a:t>
            </a:r>
          </a:p>
          <a:p>
            <a:pPr lvl="1"/>
            <a:r>
              <a:rPr lang="en-US" dirty="0">
                <a:hlinkClick r:id="rId3"/>
              </a:rPr>
              <a:t>https://xsdk.info/policies/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06B9-2C65-D745-A01D-B954885E9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2170301"/>
            <a:ext cx="4039125" cy="1767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5B610-4CAE-C346-91C9-A7D89FA3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028" y="3880966"/>
            <a:ext cx="4039125" cy="2194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B838F-555A-5943-BDFE-AF1B6104585C}"/>
              </a:ext>
            </a:extLst>
          </p:cNvPr>
          <p:cNvSpPr txBox="1"/>
          <p:nvPr/>
        </p:nvSpPr>
        <p:spPr>
          <a:xfrm>
            <a:off x="8273778" y="1626858"/>
            <a:ext cx="294562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uFillTx/>
              </a:rPr>
              <a:t>New developer checklist snippet</a:t>
            </a:r>
          </a:p>
        </p:txBody>
      </p:sp>
    </p:spTree>
    <p:extLst>
      <p:ext uri="{BB962C8B-B14F-4D97-AF65-F5344CB8AC3E}">
        <p14:creationId xmlns:p14="http://schemas.microsoft.com/office/powerpoint/2010/main" val="301590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42889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color palette">
      <a:dk1>
        <a:srgbClr val="000000"/>
      </a:dk1>
      <a:lt1>
        <a:srgbClr val="FFFFFF"/>
      </a:lt1>
      <a:dk2>
        <a:srgbClr val="266092"/>
      </a:dk2>
      <a:lt2>
        <a:srgbClr val="FFFFFF"/>
      </a:lt2>
      <a:accent1>
        <a:srgbClr val="266092"/>
      </a:accent1>
      <a:accent2>
        <a:srgbClr val="84B641"/>
      </a:accent2>
      <a:accent3>
        <a:srgbClr val="43B1E5"/>
      </a:accent3>
      <a:accent4>
        <a:srgbClr val="DA1F28"/>
      </a:accent4>
      <a:accent5>
        <a:srgbClr val="CC9900"/>
      </a:accent5>
      <a:accent6>
        <a:srgbClr val="0070B9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</a:spPr>
      <a:bodyPr rot="0" spcFirstLastPara="0" vertOverflow="overflow" horzOverflow="overflow" vert="horz" wrap="square" lIns="45720" tIns="45720" rIns="45720" bIns="45720" numCol="1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  <a:uFillTx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>
            <a:uFillTx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Presentations (Wide Screen)</Template>
  <TotalTime>25837</TotalTime>
  <Words>2974</Words>
  <Application>Microsoft Macintosh PowerPoint</Application>
  <PresentationFormat>Custom</PresentationFormat>
  <Paragraphs>482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Arial Black</vt:lpstr>
      <vt:lpstr>Calibri</vt:lpstr>
      <vt:lpstr>Comic Sans MS</vt:lpstr>
      <vt:lpstr>Times New Roman</vt:lpstr>
      <vt:lpstr>Wingdings</vt:lpstr>
      <vt:lpstr>Wingdings 2</vt:lpstr>
      <vt:lpstr>Presentations (Wide Screen)</vt:lpstr>
      <vt:lpstr>1_Presentations (Wide Screen)</vt:lpstr>
      <vt:lpstr>Agile Methodologies</vt:lpstr>
      <vt:lpstr>License, Citation and Acknowledgements</vt:lpstr>
      <vt:lpstr>Outline</vt:lpstr>
      <vt:lpstr>Small Teams</vt:lpstr>
      <vt:lpstr>Small team interaction model</vt:lpstr>
      <vt:lpstr>Small team challenges</vt:lpstr>
      <vt:lpstr>Research Team Member Lifecycle</vt:lpstr>
      <vt:lpstr>Checklists &amp; Policies</vt:lpstr>
      <vt:lpstr>Agile Methodologies</vt:lpstr>
      <vt:lpstr>Why Agile?</vt:lpstr>
      <vt:lpstr>What is Agile?</vt:lpstr>
      <vt:lpstr>What is Agile?</vt:lpstr>
      <vt:lpstr>Principles behind the Agile Manifesto</vt:lpstr>
      <vt:lpstr>Principles behind the Agile Manifesto</vt:lpstr>
      <vt:lpstr>Getting Started with Agile</vt:lpstr>
      <vt:lpstr>Kanban principles</vt:lpstr>
      <vt:lpstr>Basic Kanban</vt:lpstr>
      <vt:lpstr>Personal Kanban</vt:lpstr>
      <vt:lpstr>Kanban tools</vt:lpstr>
      <vt:lpstr>Big question: How many tasks?</vt:lpstr>
      <vt:lpstr>Importance of “In Progress” concept for you</vt:lpstr>
      <vt:lpstr>Building on Kanban</vt:lpstr>
      <vt:lpstr>Building on Kanban</vt:lpstr>
      <vt:lpstr>Building on Kanban</vt:lpstr>
      <vt:lpstr>Building on Kanban</vt:lpstr>
      <vt:lpstr>Samples from Collegeville Org: Kanban Board</vt:lpstr>
      <vt:lpstr>Kanban in GitHub</vt:lpstr>
      <vt:lpstr>Building on Kanban</vt:lpstr>
      <vt:lpstr>How To Get Better</vt:lpstr>
      <vt:lpstr>Strategy for Incremental Productivity Improvements</vt:lpstr>
      <vt:lpstr>Productivity and Sustainability Improvement Planning (PSIP)  Examples: EXAALT &amp; MPICH – Add PSIP URL</vt:lpstr>
      <vt:lpstr>Other Resources</vt:lpstr>
      <vt:lpstr>Agenda</vt:lpstr>
      <vt:lpstr>A Bit about Scrum: Roles</vt:lpstr>
      <vt:lpstr>A Bit about Scrum: Process</vt:lpstr>
      <vt:lpstr>Team Management Example</vt:lpstr>
      <vt:lpstr>Step 1: Create Issues-only GitHub repo</vt:lpstr>
      <vt:lpstr>Step 2: Define Team Policy</vt:lpstr>
      <vt:lpstr>Step 3a: Create Issues</vt:lpstr>
      <vt:lpstr>Step 3b: Create Initiation Checklist</vt:lpstr>
      <vt:lpstr>Step 4: Create Kanban Board</vt:lpstr>
      <vt:lpstr>Next Steps: Real Life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Willenbring, James M</cp:lastModifiedBy>
  <cp:revision>295</cp:revision>
  <cp:lastPrinted>2015-09-14T20:56:03Z</cp:lastPrinted>
  <dcterms:created xsi:type="dcterms:W3CDTF">2015-03-03T13:47:39Z</dcterms:created>
  <dcterms:modified xsi:type="dcterms:W3CDTF">2020-07-27T20:42:52Z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0x010100FD8C9FA997CE7149ACE841742BF8ADC0</vt:lpwstr>
  </property>
</Properties>
</file>